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8" r:id="rId2"/>
    <p:sldId id="259" r:id="rId3"/>
    <p:sldId id="275" r:id="rId4"/>
    <p:sldId id="260" r:id="rId5"/>
    <p:sldId id="261" r:id="rId6"/>
    <p:sldId id="262" r:id="rId7"/>
    <p:sldId id="276" r:id="rId8"/>
    <p:sldId id="277" r:id="rId9"/>
    <p:sldId id="278" r:id="rId10"/>
    <p:sldId id="279" r:id="rId11"/>
    <p:sldId id="280" r:id="rId12"/>
    <p:sldId id="281" r:id="rId13"/>
    <p:sldId id="282" r:id="rId14"/>
    <p:sldId id="287" r:id="rId15"/>
    <p:sldId id="288" r:id="rId16"/>
    <p:sldId id="289" r:id="rId17"/>
    <p:sldId id="290" r:id="rId18"/>
    <p:sldId id="291" r:id="rId19"/>
    <p:sldId id="257" r:id="rId20"/>
    <p:sldId id="25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75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472" autoAdjust="0"/>
  </p:normalViewPr>
  <p:slideViewPr>
    <p:cSldViewPr snapToGrid="0" snapToObjects="1">
      <p:cViewPr>
        <p:scale>
          <a:sx n="68" d="100"/>
          <a:sy n="68" d="100"/>
        </p:scale>
        <p:origin x="-1548" y="-72"/>
      </p:cViewPr>
      <p:guideLst>
        <p:guide orient="horz" pos="2160"/>
        <p:guide pos="368"/>
        <p:guide pos="543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1F7D60-9176-4472-8159-860ABB38A728}" type="datetimeFigureOut">
              <a:rPr lang="en-US" smtClean="0"/>
              <a:t>2/2/2015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2F566E-C695-4768-A175-F384A22C1227}" type="slidenum">
              <a:rPr lang="en-US" smtClean="0"/>
              <a:t>‹#›</a:t>
            </a:fld>
            <a:endParaRPr lang="en-US"/>
          </a:p>
        </p:txBody>
      </p:sp>
    </p:spTree>
    <p:extLst>
      <p:ext uri="{BB962C8B-B14F-4D97-AF65-F5344CB8AC3E}">
        <p14:creationId xmlns:p14="http://schemas.microsoft.com/office/powerpoint/2010/main" val="3568273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t>Please refer to the ICU Program Implementation Guide for ideas on how to use this presentation.</a:t>
            </a:r>
          </a:p>
          <a:p>
            <a:pPr eaLnBrk="1" hangingPunct="1">
              <a:spcBef>
                <a:spcPct val="0"/>
              </a:spcBef>
            </a:pPr>
            <a:endParaRPr lang="en-US" dirty="0" smtClean="0"/>
          </a:p>
          <a:p>
            <a:pPr eaLnBrk="1" hangingPunct="1">
              <a:spcBef>
                <a:spcPct val="0"/>
              </a:spcBef>
            </a:pPr>
            <a:r>
              <a:rPr lang="en-US" dirty="0" smtClean="0"/>
              <a:t>Depending on the structure of your organization and level of understanding, you may not need to use all the slides. </a:t>
            </a:r>
          </a:p>
          <a:p>
            <a:pPr eaLnBrk="1" hangingPunct="1">
              <a:spcBef>
                <a:spcPct val="0"/>
              </a:spcBef>
            </a:pPr>
            <a:endParaRPr lang="en-US" dirty="0" smtClean="0"/>
          </a:p>
          <a:p>
            <a:pPr eaLnBrk="1" hangingPunct="1">
              <a:spcBef>
                <a:spcPct val="0"/>
              </a:spcBef>
            </a:pPr>
            <a:r>
              <a:rPr lang="en-US" dirty="0" smtClean="0"/>
              <a:t>You can tailor the slides to match your resources and might </a:t>
            </a:r>
            <a:r>
              <a:rPr lang="en-US" dirty="0" smtClean="0">
                <a:solidFill>
                  <a:srgbClr val="F4364C"/>
                </a:solidFill>
              </a:rPr>
              <a:t>reorder</a:t>
            </a:r>
            <a:r>
              <a:rPr lang="en-US" dirty="0" smtClean="0"/>
              <a:t> the slides to best seek buy-in for the program and plan for your organization’s implementation.</a:t>
            </a:r>
          </a:p>
          <a:p>
            <a:endParaRPr lang="en-US" dirty="0"/>
          </a:p>
        </p:txBody>
      </p:sp>
      <p:sp>
        <p:nvSpPr>
          <p:cNvPr id="4" name="Slide Number Placeholder 3"/>
          <p:cNvSpPr>
            <a:spLocks noGrp="1"/>
          </p:cNvSpPr>
          <p:nvPr>
            <p:ph type="sldNum" sz="quarter" idx="10"/>
          </p:nvPr>
        </p:nvSpPr>
        <p:spPr/>
        <p:txBody>
          <a:bodyPr/>
          <a:lstStyle/>
          <a:p>
            <a:fld id="{842F566E-C695-4768-A175-F384A22C1227}" type="slidenum">
              <a:rPr lang="en-US" smtClean="0"/>
              <a:t>1</a:t>
            </a:fld>
            <a:endParaRPr lang="en-US"/>
          </a:p>
        </p:txBody>
      </p:sp>
    </p:spTree>
    <p:extLst>
      <p:ext uri="{BB962C8B-B14F-4D97-AF65-F5344CB8AC3E}">
        <p14:creationId xmlns:p14="http://schemas.microsoft.com/office/powerpoint/2010/main" val="3342835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t>This slide is intended to be adapted to your specific needs and plans.</a:t>
            </a:r>
          </a:p>
          <a:p>
            <a:pPr eaLnBrk="1" hangingPunct="1">
              <a:spcBef>
                <a:spcPct val="0"/>
              </a:spcBef>
            </a:pPr>
            <a:endParaRPr lang="en-US" dirty="0" smtClean="0"/>
          </a:p>
          <a:p>
            <a:pPr eaLnBrk="1" hangingPunct="1">
              <a:spcBef>
                <a:spcPct val="0"/>
              </a:spcBef>
            </a:pPr>
            <a:r>
              <a:rPr lang="en-US" u="sng" dirty="0" smtClean="0"/>
              <a:t>Reference the Implementation Guide when planning and presenting.</a:t>
            </a:r>
          </a:p>
          <a:p>
            <a:pPr eaLnBrk="1" hangingPunct="1">
              <a:spcBef>
                <a:spcPct val="0"/>
              </a:spcBef>
            </a:pPr>
            <a:r>
              <a:rPr lang="en-US" dirty="0" smtClean="0"/>
              <a:t>Pay close attention to these sections: </a:t>
            </a:r>
          </a:p>
          <a:p>
            <a:pPr marL="171450" indent="-171450" eaLnBrk="1" hangingPunct="1">
              <a:spcBef>
                <a:spcPct val="0"/>
              </a:spcBef>
              <a:buFont typeface="Arial" pitchFamily="34" charset="0"/>
              <a:buChar char="•"/>
            </a:pPr>
            <a:r>
              <a:rPr lang="en-US" i="1" dirty="0" smtClean="0"/>
              <a:t>Tailor the implementation guide</a:t>
            </a:r>
          </a:p>
          <a:p>
            <a:pPr marL="171450" indent="-171450" eaLnBrk="1" hangingPunct="1">
              <a:spcBef>
                <a:spcPct val="0"/>
              </a:spcBef>
              <a:buFont typeface="Arial" pitchFamily="34" charset="0"/>
              <a:buChar char="•"/>
            </a:pPr>
            <a:r>
              <a:rPr lang="en-US" i="1" dirty="0" smtClean="0"/>
              <a:t>Use of the ICU peripheral materials</a:t>
            </a:r>
          </a:p>
          <a:p>
            <a:pPr marL="171450" indent="-171450" eaLnBrk="1" hangingPunct="1">
              <a:spcBef>
                <a:spcPct val="0"/>
              </a:spcBef>
              <a:buFont typeface="Arial" pitchFamily="34" charset="0"/>
              <a:buChar char="•"/>
            </a:pPr>
            <a:r>
              <a:rPr lang="en-US" i="1" dirty="0" smtClean="0"/>
              <a:t>Reinforce the message</a:t>
            </a:r>
          </a:p>
          <a:p>
            <a:pPr marL="171450" indent="-171450" eaLnBrk="1" hangingPunct="1">
              <a:spcBef>
                <a:spcPct val="0"/>
              </a:spcBef>
              <a:buFont typeface="Arial" pitchFamily="34" charset="0"/>
              <a:buChar char="•"/>
            </a:pPr>
            <a:r>
              <a:rPr lang="en-US" i="1" dirty="0" smtClean="0"/>
              <a:t>Track your success </a:t>
            </a:r>
          </a:p>
          <a:p>
            <a:pPr eaLnBrk="1" hangingPunct="1">
              <a:spcBef>
                <a:spcPct val="0"/>
              </a:spcBef>
            </a:pPr>
            <a:endParaRPr lang="en-US" dirty="0" smtClean="0"/>
          </a:p>
        </p:txBody>
      </p:sp>
      <p:sp>
        <p:nvSpPr>
          <p:cNvPr id="4" name="Slide Number Placeholder 3"/>
          <p:cNvSpPr>
            <a:spLocks noGrp="1"/>
          </p:cNvSpPr>
          <p:nvPr>
            <p:ph type="sldNum" sz="quarter" idx="10"/>
          </p:nvPr>
        </p:nvSpPr>
        <p:spPr/>
        <p:txBody>
          <a:bodyPr/>
          <a:lstStyle/>
          <a:p>
            <a:fld id="{842F566E-C695-4768-A175-F384A22C1227}" type="slidenum">
              <a:rPr lang="en-US" smtClean="0"/>
              <a:t>10</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US" dirty="0" smtClean="0"/>
          </a:p>
        </p:txBody>
      </p:sp>
      <p:sp>
        <p:nvSpPr>
          <p:cNvPr id="4" name="Slide Number Placeholder 3"/>
          <p:cNvSpPr>
            <a:spLocks noGrp="1"/>
          </p:cNvSpPr>
          <p:nvPr>
            <p:ph type="sldNum" sz="quarter" idx="10"/>
          </p:nvPr>
        </p:nvSpPr>
        <p:spPr/>
        <p:txBody>
          <a:bodyPr/>
          <a:lstStyle/>
          <a:p>
            <a:fld id="{842F566E-C695-4768-A175-F384A22C1227}" type="slidenum">
              <a:rPr lang="en-US" smtClean="0"/>
              <a:t>11</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t>This slide is intended to be adapted to your specific needs and plans.</a:t>
            </a:r>
          </a:p>
          <a:p>
            <a:pPr eaLnBrk="1" hangingPunct="1">
              <a:spcBef>
                <a:spcPct val="0"/>
              </a:spcBef>
            </a:pPr>
            <a:endParaRPr lang="en-US" dirty="0" smtClean="0"/>
          </a:p>
          <a:p>
            <a:pPr eaLnBrk="1" hangingPunct="1">
              <a:spcBef>
                <a:spcPct val="0"/>
              </a:spcBef>
            </a:pPr>
            <a:r>
              <a:rPr lang="en-US" u="sng" dirty="0" smtClean="0"/>
              <a:t>Reference the Implementation Guide when planning and presenting.</a:t>
            </a:r>
          </a:p>
          <a:p>
            <a:pPr eaLnBrk="1" hangingPunct="1">
              <a:spcBef>
                <a:spcPct val="0"/>
              </a:spcBef>
            </a:pPr>
            <a:r>
              <a:rPr lang="en-US" dirty="0" smtClean="0"/>
              <a:t>Pay close attention to these sections: </a:t>
            </a:r>
          </a:p>
          <a:p>
            <a:pPr marL="171450" indent="-171450" eaLnBrk="1" hangingPunct="1">
              <a:spcBef>
                <a:spcPct val="0"/>
              </a:spcBef>
              <a:buFont typeface="Arial" pitchFamily="34" charset="0"/>
              <a:buChar char="•"/>
            </a:pPr>
            <a:r>
              <a:rPr lang="en-US" i="1" dirty="0" smtClean="0"/>
              <a:t>Tailor the implementation guide</a:t>
            </a:r>
          </a:p>
          <a:p>
            <a:pPr marL="171450" indent="-171450" eaLnBrk="1" hangingPunct="1">
              <a:spcBef>
                <a:spcPct val="0"/>
              </a:spcBef>
              <a:buFont typeface="Arial" pitchFamily="34" charset="0"/>
              <a:buChar char="•"/>
            </a:pPr>
            <a:r>
              <a:rPr lang="en-US" i="1" dirty="0" smtClean="0"/>
              <a:t>Use of the ICU peripheral materials</a:t>
            </a:r>
          </a:p>
          <a:p>
            <a:pPr marL="171450" indent="-171450" eaLnBrk="1" hangingPunct="1">
              <a:spcBef>
                <a:spcPct val="0"/>
              </a:spcBef>
              <a:buFont typeface="Arial" pitchFamily="34" charset="0"/>
              <a:buChar char="•"/>
            </a:pPr>
            <a:r>
              <a:rPr lang="en-US" i="1" dirty="0" smtClean="0"/>
              <a:t>Reinforce the message</a:t>
            </a:r>
          </a:p>
          <a:p>
            <a:pPr marL="171450" indent="-171450" eaLnBrk="1" hangingPunct="1">
              <a:spcBef>
                <a:spcPct val="0"/>
              </a:spcBef>
              <a:buFont typeface="Arial" pitchFamily="34" charset="0"/>
              <a:buChar char="•"/>
            </a:pPr>
            <a:r>
              <a:rPr lang="en-US" i="1" dirty="0" smtClean="0"/>
              <a:t>Track your success </a:t>
            </a:r>
          </a:p>
          <a:p>
            <a:pPr eaLnBrk="1" hangingPunct="1">
              <a:spcBef>
                <a:spcPct val="0"/>
              </a:spcBef>
            </a:pPr>
            <a:endParaRPr lang="en-US" dirty="0" smtClean="0"/>
          </a:p>
        </p:txBody>
      </p:sp>
      <p:sp>
        <p:nvSpPr>
          <p:cNvPr id="4" name="Slide Number Placeholder 3"/>
          <p:cNvSpPr>
            <a:spLocks noGrp="1"/>
          </p:cNvSpPr>
          <p:nvPr>
            <p:ph type="sldNum" sz="quarter" idx="10"/>
          </p:nvPr>
        </p:nvSpPr>
        <p:spPr/>
        <p:txBody>
          <a:bodyPr/>
          <a:lstStyle/>
          <a:p>
            <a:fld id="{842F566E-C695-4768-A175-F384A22C1227}" type="slidenum">
              <a:rPr lang="en-US" smtClean="0"/>
              <a:t>12</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t>This slide is intended to be adapted to your specific needs and plans.</a:t>
            </a:r>
          </a:p>
          <a:p>
            <a:pPr eaLnBrk="1" hangingPunct="1">
              <a:spcBef>
                <a:spcPct val="0"/>
              </a:spcBef>
            </a:pPr>
            <a:endParaRPr lang="en-US" dirty="0" smtClean="0"/>
          </a:p>
          <a:p>
            <a:pPr eaLnBrk="1" hangingPunct="1">
              <a:spcBef>
                <a:spcPct val="0"/>
              </a:spcBef>
            </a:pPr>
            <a:r>
              <a:rPr lang="en-US" u="sng" dirty="0" smtClean="0"/>
              <a:t>Reference the Implementation Guide when planning and presenting.</a:t>
            </a:r>
          </a:p>
          <a:p>
            <a:pPr eaLnBrk="1" hangingPunct="1">
              <a:spcBef>
                <a:spcPct val="0"/>
              </a:spcBef>
            </a:pPr>
            <a:r>
              <a:rPr lang="en-US" dirty="0" smtClean="0"/>
              <a:t>Pay close attention to these sections: </a:t>
            </a:r>
          </a:p>
          <a:p>
            <a:pPr marL="171450" indent="-171450" eaLnBrk="1" hangingPunct="1">
              <a:spcBef>
                <a:spcPct val="0"/>
              </a:spcBef>
              <a:buFont typeface="Arial" pitchFamily="34" charset="0"/>
              <a:buChar char="•"/>
            </a:pPr>
            <a:r>
              <a:rPr lang="en-US" i="1" dirty="0" smtClean="0"/>
              <a:t>Tailor the implementation guide</a:t>
            </a:r>
          </a:p>
          <a:p>
            <a:pPr marL="171450" indent="-171450" eaLnBrk="1" hangingPunct="1">
              <a:spcBef>
                <a:spcPct val="0"/>
              </a:spcBef>
              <a:buFont typeface="Arial" pitchFamily="34" charset="0"/>
              <a:buChar char="•"/>
            </a:pPr>
            <a:r>
              <a:rPr lang="en-US" i="1" dirty="0" smtClean="0"/>
              <a:t>Use of the ICU peripheral materials</a:t>
            </a:r>
          </a:p>
          <a:p>
            <a:pPr marL="171450" indent="-171450" eaLnBrk="1" hangingPunct="1">
              <a:spcBef>
                <a:spcPct val="0"/>
              </a:spcBef>
              <a:buFont typeface="Arial" pitchFamily="34" charset="0"/>
              <a:buChar char="•"/>
            </a:pPr>
            <a:r>
              <a:rPr lang="en-US" i="1" dirty="0" smtClean="0"/>
              <a:t>Reinforce the message</a:t>
            </a:r>
          </a:p>
          <a:p>
            <a:pPr marL="171450" indent="-171450" eaLnBrk="1" hangingPunct="1">
              <a:spcBef>
                <a:spcPct val="0"/>
              </a:spcBef>
              <a:buFont typeface="Arial" pitchFamily="34" charset="0"/>
              <a:buChar char="•"/>
            </a:pPr>
            <a:r>
              <a:rPr lang="en-US" i="1" dirty="0" smtClean="0"/>
              <a:t>Track your success </a:t>
            </a:r>
          </a:p>
          <a:p>
            <a:pPr eaLnBrk="1" hangingPunct="1">
              <a:spcBef>
                <a:spcPct val="0"/>
              </a:spcBef>
            </a:pPr>
            <a:endParaRPr lang="en-US" dirty="0" smtClean="0"/>
          </a:p>
        </p:txBody>
      </p:sp>
      <p:sp>
        <p:nvSpPr>
          <p:cNvPr id="4" name="Slide Number Placeholder 3"/>
          <p:cNvSpPr>
            <a:spLocks noGrp="1"/>
          </p:cNvSpPr>
          <p:nvPr>
            <p:ph type="sldNum" sz="quarter" idx="10"/>
          </p:nvPr>
        </p:nvSpPr>
        <p:spPr/>
        <p:txBody>
          <a:bodyPr/>
          <a:lstStyle/>
          <a:p>
            <a:fld id="{842F566E-C695-4768-A175-F384A22C1227}" type="slidenum">
              <a:rPr lang="en-US" smtClean="0"/>
              <a:t>13</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t>This slide is intended to be adapted to your specific needs and plans.</a:t>
            </a:r>
          </a:p>
          <a:p>
            <a:pPr eaLnBrk="1" hangingPunct="1">
              <a:spcBef>
                <a:spcPct val="0"/>
              </a:spcBef>
            </a:pPr>
            <a:endParaRPr lang="en-US" dirty="0" smtClean="0"/>
          </a:p>
          <a:p>
            <a:pPr eaLnBrk="1" hangingPunct="1">
              <a:spcBef>
                <a:spcPct val="0"/>
              </a:spcBef>
            </a:pPr>
            <a:r>
              <a:rPr lang="en-US" u="sng" dirty="0" smtClean="0"/>
              <a:t>Reference the Implementation Guide when planning and presenting.</a:t>
            </a:r>
          </a:p>
          <a:p>
            <a:pPr eaLnBrk="1" hangingPunct="1">
              <a:spcBef>
                <a:spcPct val="0"/>
              </a:spcBef>
            </a:pPr>
            <a:r>
              <a:rPr lang="en-US" dirty="0" smtClean="0"/>
              <a:t>Pay close attention to these sections: </a:t>
            </a:r>
          </a:p>
          <a:p>
            <a:pPr marL="171450" indent="-171450" eaLnBrk="1" hangingPunct="1">
              <a:spcBef>
                <a:spcPct val="0"/>
              </a:spcBef>
              <a:buFont typeface="Arial" pitchFamily="34" charset="0"/>
              <a:buChar char="•"/>
            </a:pPr>
            <a:r>
              <a:rPr lang="en-US" i="1" dirty="0" smtClean="0"/>
              <a:t>Tailor the implementation guide</a:t>
            </a:r>
          </a:p>
          <a:p>
            <a:pPr marL="171450" indent="-171450" eaLnBrk="1" hangingPunct="1">
              <a:spcBef>
                <a:spcPct val="0"/>
              </a:spcBef>
              <a:buFont typeface="Arial" pitchFamily="34" charset="0"/>
              <a:buChar char="•"/>
            </a:pPr>
            <a:r>
              <a:rPr lang="en-US" i="1" dirty="0" smtClean="0"/>
              <a:t>Use of the ICU peripheral materials</a:t>
            </a:r>
          </a:p>
          <a:p>
            <a:pPr marL="171450" indent="-171450" eaLnBrk="1" hangingPunct="1">
              <a:spcBef>
                <a:spcPct val="0"/>
              </a:spcBef>
              <a:buFont typeface="Arial" pitchFamily="34" charset="0"/>
              <a:buChar char="•"/>
            </a:pPr>
            <a:r>
              <a:rPr lang="en-US" i="1" dirty="0" smtClean="0"/>
              <a:t>Reinforce the message</a:t>
            </a:r>
          </a:p>
          <a:p>
            <a:pPr marL="171450" indent="-171450" eaLnBrk="1" hangingPunct="1">
              <a:spcBef>
                <a:spcPct val="0"/>
              </a:spcBef>
              <a:buFont typeface="Arial" pitchFamily="34" charset="0"/>
              <a:buChar char="•"/>
            </a:pPr>
            <a:r>
              <a:rPr lang="en-US" i="1" dirty="0" smtClean="0"/>
              <a:t>Track your success </a:t>
            </a:r>
          </a:p>
          <a:p>
            <a:pPr eaLnBrk="1" hangingPunct="1">
              <a:spcBef>
                <a:spcPct val="0"/>
              </a:spcBef>
            </a:pPr>
            <a:endParaRPr lang="en-US" dirty="0" smtClean="0"/>
          </a:p>
        </p:txBody>
      </p:sp>
      <p:sp>
        <p:nvSpPr>
          <p:cNvPr id="4" name="Slide Number Placeholder 3"/>
          <p:cNvSpPr>
            <a:spLocks noGrp="1"/>
          </p:cNvSpPr>
          <p:nvPr>
            <p:ph type="sldNum" sz="quarter" idx="10"/>
          </p:nvPr>
        </p:nvSpPr>
        <p:spPr/>
        <p:txBody>
          <a:bodyPr/>
          <a:lstStyle/>
          <a:p>
            <a:fld id="{842F566E-C695-4768-A175-F384A22C1227}" type="slidenum">
              <a:rPr lang="en-US" smtClean="0"/>
              <a:t>14</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t>This slide is intended to be adapted to your specific needs and plans.</a:t>
            </a:r>
          </a:p>
          <a:p>
            <a:pPr eaLnBrk="1" hangingPunct="1">
              <a:spcBef>
                <a:spcPct val="0"/>
              </a:spcBef>
            </a:pPr>
            <a:endParaRPr lang="en-US" dirty="0" smtClean="0"/>
          </a:p>
          <a:p>
            <a:pPr eaLnBrk="1" hangingPunct="1">
              <a:spcBef>
                <a:spcPct val="0"/>
              </a:spcBef>
            </a:pPr>
            <a:r>
              <a:rPr lang="en-US" u="sng" dirty="0" smtClean="0"/>
              <a:t>Reference the Implementation Guide when planning and presenting.</a:t>
            </a:r>
          </a:p>
          <a:p>
            <a:pPr eaLnBrk="1" hangingPunct="1">
              <a:spcBef>
                <a:spcPct val="0"/>
              </a:spcBef>
            </a:pPr>
            <a:r>
              <a:rPr lang="en-US" dirty="0" smtClean="0"/>
              <a:t>Pay close attention to these sections: </a:t>
            </a:r>
          </a:p>
          <a:p>
            <a:pPr marL="171450" indent="-171450" eaLnBrk="1" hangingPunct="1">
              <a:spcBef>
                <a:spcPct val="0"/>
              </a:spcBef>
              <a:buFont typeface="Arial" pitchFamily="34" charset="0"/>
              <a:buChar char="•"/>
            </a:pPr>
            <a:r>
              <a:rPr lang="en-US" i="1" dirty="0" smtClean="0"/>
              <a:t>Tailor the implementation guide</a:t>
            </a:r>
          </a:p>
          <a:p>
            <a:pPr marL="171450" indent="-171450" eaLnBrk="1" hangingPunct="1">
              <a:spcBef>
                <a:spcPct val="0"/>
              </a:spcBef>
              <a:buFont typeface="Arial" pitchFamily="34" charset="0"/>
              <a:buChar char="•"/>
            </a:pPr>
            <a:r>
              <a:rPr lang="en-US" i="1" dirty="0" smtClean="0"/>
              <a:t>Use of the ICU peripheral materials</a:t>
            </a:r>
          </a:p>
          <a:p>
            <a:pPr marL="171450" indent="-171450" eaLnBrk="1" hangingPunct="1">
              <a:spcBef>
                <a:spcPct val="0"/>
              </a:spcBef>
              <a:buFont typeface="Arial" pitchFamily="34" charset="0"/>
              <a:buChar char="•"/>
            </a:pPr>
            <a:r>
              <a:rPr lang="en-US" i="1" dirty="0" smtClean="0"/>
              <a:t>Reinforce the message</a:t>
            </a:r>
          </a:p>
          <a:p>
            <a:pPr marL="171450" indent="-171450" eaLnBrk="1" hangingPunct="1">
              <a:spcBef>
                <a:spcPct val="0"/>
              </a:spcBef>
              <a:buFont typeface="Arial" pitchFamily="34" charset="0"/>
              <a:buChar char="•"/>
            </a:pPr>
            <a:r>
              <a:rPr lang="en-US" i="1" dirty="0" smtClean="0"/>
              <a:t>Track your success </a:t>
            </a:r>
          </a:p>
          <a:p>
            <a:pPr eaLnBrk="1" hangingPunct="1">
              <a:spcBef>
                <a:spcPct val="0"/>
              </a:spcBef>
            </a:pPr>
            <a:endParaRPr lang="en-US" dirty="0" smtClean="0"/>
          </a:p>
        </p:txBody>
      </p:sp>
      <p:sp>
        <p:nvSpPr>
          <p:cNvPr id="4" name="Slide Number Placeholder 3"/>
          <p:cNvSpPr>
            <a:spLocks noGrp="1"/>
          </p:cNvSpPr>
          <p:nvPr>
            <p:ph type="sldNum" sz="quarter" idx="10"/>
          </p:nvPr>
        </p:nvSpPr>
        <p:spPr/>
        <p:txBody>
          <a:bodyPr/>
          <a:lstStyle/>
          <a:p>
            <a:fld id="{842F566E-C695-4768-A175-F384A22C1227}" type="slidenum">
              <a:rPr lang="en-US" smtClean="0"/>
              <a:t>15</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US" dirty="0" smtClean="0"/>
          </a:p>
        </p:txBody>
      </p:sp>
      <p:sp>
        <p:nvSpPr>
          <p:cNvPr id="4" name="Slide Number Placeholder 3"/>
          <p:cNvSpPr>
            <a:spLocks noGrp="1"/>
          </p:cNvSpPr>
          <p:nvPr>
            <p:ph type="sldNum" sz="quarter" idx="10"/>
          </p:nvPr>
        </p:nvSpPr>
        <p:spPr/>
        <p:txBody>
          <a:bodyPr/>
          <a:lstStyle/>
          <a:p>
            <a:fld id="{842F566E-C695-4768-A175-F384A22C1227}" type="slidenum">
              <a:rPr lang="en-US" smtClean="0"/>
              <a:t>16</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2F566E-C695-4768-A175-F384A22C1227}" type="slidenum">
              <a:rPr lang="en-US" smtClean="0"/>
              <a:t>17</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US" dirty="0" smtClean="0"/>
          </a:p>
        </p:txBody>
      </p:sp>
      <p:sp>
        <p:nvSpPr>
          <p:cNvPr id="4" name="Slide Number Placeholder 3"/>
          <p:cNvSpPr>
            <a:spLocks noGrp="1"/>
          </p:cNvSpPr>
          <p:nvPr>
            <p:ph type="sldNum" sz="quarter" idx="10"/>
          </p:nvPr>
        </p:nvSpPr>
        <p:spPr/>
        <p:txBody>
          <a:bodyPr/>
          <a:lstStyle/>
          <a:p>
            <a:fld id="{842F566E-C695-4768-A175-F384A22C1227}" type="slidenum">
              <a:rPr lang="en-US" smtClean="0"/>
              <a:t>18</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slide is included as a template for you to follow should you need additional</a:t>
            </a:r>
            <a:r>
              <a:rPr lang="en-US" baseline="0" dirty="0" smtClean="0"/>
              <a:t> Title slides in your presentation.</a:t>
            </a:r>
            <a:endParaRPr lang="en-US" dirty="0" smtClean="0"/>
          </a:p>
          <a:p>
            <a:endParaRPr lang="en-US" dirty="0"/>
          </a:p>
        </p:txBody>
      </p:sp>
      <p:sp>
        <p:nvSpPr>
          <p:cNvPr id="4" name="Slide Number Placeholder 3"/>
          <p:cNvSpPr>
            <a:spLocks noGrp="1"/>
          </p:cNvSpPr>
          <p:nvPr>
            <p:ph type="sldNum" sz="quarter" idx="10"/>
          </p:nvPr>
        </p:nvSpPr>
        <p:spPr/>
        <p:txBody>
          <a:bodyPr/>
          <a:lstStyle/>
          <a:p>
            <a:fld id="{842F566E-C695-4768-A175-F384A22C1227}" type="slidenum">
              <a:rPr lang="en-US" smtClean="0"/>
              <a:t>19</a:t>
            </a:fld>
            <a:endParaRPr lang="en-US"/>
          </a:p>
        </p:txBody>
      </p:sp>
    </p:spTree>
    <p:extLst>
      <p:ext uri="{BB962C8B-B14F-4D97-AF65-F5344CB8AC3E}">
        <p14:creationId xmlns:p14="http://schemas.microsoft.com/office/powerpoint/2010/main" val="1497400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925" eaLnBrk="1" hangingPunct="1">
              <a:spcBef>
                <a:spcPct val="0"/>
              </a:spcBef>
            </a:pPr>
            <a:r>
              <a:rPr lang="en-US" dirty="0" smtClean="0"/>
              <a:t>What we’ll be discussing today is a direct-to-employee campaign to improve emotional health.</a:t>
            </a:r>
          </a:p>
          <a:p>
            <a:pPr defTabSz="923925" eaLnBrk="1" hangingPunct="1">
              <a:spcBef>
                <a:spcPct val="0"/>
              </a:spcBef>
              <a:buFontTx/>
              <a:buChar char="•"/>
            </a:pPr>
            <a:r>
              <a:rPr lang="en-US" dirty="0" smtClean="0"/>
              <a:t>ICU is a program to help colleagues recognize the signs of emotional distress in one another and refer people to appropriate help.</a:t>
            </a:r>
          </a:p>
          <a:p>
            <a:pPr defTabSz="923925" eaLnBrk="1" hangingPunct="1">
              <a:spcBef>
                <a:spcPct val="0"/>
              </a:spcBef>
              <a:buFontTx/>
              <a:buChar char="•"/>
            </a:pPr>
            <a:r>
              <a:rPr lang="en-US" dirty="0" smtClean="0"/>
              <a:t>By creating a supportive environment, we take preventative measures that also help colleagues who may be experiencing more serious psychological ill health.</a:t>
            </a:r>
          </a:p>
          <a:p>
            <a:endParaRPr lang="en-US" dirty="0"/>
          </a:p>
        </p:txBody>
      </p:sp>
      <p:sp>
        <p:nvSpPr>
          <p:cNvPr id="4" name="Slide Number Placeholder 3"/>
          <p:cNvSpPr>
            <a:spLocks noGrp="1"/>
          </p:cNvSpPr>
          <p:nvPr>
            <p:ph type="sldNum" sz="quarter" idx="10"/>
          </p:nvPr>
        </p:nvSpPr>
        <p:spPr/>
        <p:txBody>
          <a:bodyPr/>
          <a:lstStyle/>
          <a:p>
            <a:fld id="{842F566E-C695-4768-A175-F384A22C1227}" type="slidenum">
              <a:rPr lang="en-US" smtClean="0"/>
              <a:t>2</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slide is included as a template for you to follow should you need </a:t>
            </a:r>
            <a:r>
              <a:rPr lang="en-US" smtClean="0"/>
              <a:t>additional</a:t>
            </a:r>
            <a:r>
              <a:rPr lang="en-US" baseline="0" smtClean="0"/>
              <a:t> content slides </a:t>
            </a:r>
            <a:r>
              <a:rPr lang="en-US" baseline="0" dirty="0" smtClean="0"/>
              <a:t>in your presentation.</a:t>
            </a:r>
            <a:endParaRPr lang="en-US" dirty="0" smtClean="0"/>
          </a:p>
          <a:p>
            <a:endParaRPr lang="en-US" dirty="0"/>
          </a:p>
        </p:txBody>
      </p:sp>
      <p:sp>
        <p:nvSpPr>
          <p:cNvPr id="4" name="Slide Number Placeholder 3"/>
          <p:cNvSpPr>
            <a:spLocks noGrp="1"/>
          </p:cNvSpPr>
          <p:nvPr>
            <p:ph type="sldNum" sz="quarter" idx="10"/>
          </p:nvPr>
        </p:nvSpPr>
        <p:spPr/>
        <p:txBody>
          <a:bodyPr/>
          <a:lstStyle/>
          <a:p>
            <a:fld id="{842F566E-C695-4768-A175-F384A22C1227}" type="slidenum">
              <a:rPr lang="en-US" smtClean="0"/>
              <a:t>20</a:t>
            </a:fld>
            <a:endParaRPr lang="en-US"/>
          </a:p>
        </p:txBody>
      </p:sp>
    </p:spTree>
    <p:extLst>
      <p:ext uri="{BB962C8B-B14F-4D97-AF65-F5344CB8AC3E}">
        <p14:creationId xmlns:p14="http://schemas.microsoft.com/office/powerpoint/2010/main" val="4183096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spcBef>
                <a:spcPct val="0"/>
              </a:spcBef>
            </a:pPr>
            <a:r>
              <a:rPr lang="en-US" sz="1200" dirty="0" smtClean="0"/>
              <a:t>ICU thus becomes “I See You” through three steps: </a:t>
            </a:r>
          </a:p>
          <a:p>
            <a:pPr marL="923925" lvl="1" indent="-461963" eaLnBrk="1" hangingPunct="1">
              <a:lnSpc>
                <a:spcPct val="90000"/>
              </a:lnSpc>
              <a:spcBef>
                <a:spcPct val="0"/>
              </a:spcBef>
              <a:buFont typeface="Calibri" pitchFamily="34" charset="0"/>
              <a:buAutoNum type="arabicPeriod"/>
            </a:pPr>
            <a:r>
              <a:rPr lang="en-US" sz="1200" dirty="0" smtClean="0"/>
              <a:t> Identify the signs of distress.</a:t>
            </a:r>
          </a:p>
          <a:p>
            <a:pPr marL="923925" lvl="1" indent="-461963" eaLnBrk="1" hangingPunct="1">
              <a:lnSpc>
                <a:spcPct val="90000"/>
              </a:lnSpc>
              <a:spcBef>
                <a:spcPct val="0"/>
              </a:spcBef>
              <a:buFont typeface="Calibri" pitchFamily="34" charset="0"/>
              <a:buAutoNum type="arabicPeriod"/>
            </a:pPr>
            <a:r>
              <a:rPr lang="en-US" sz="1200" dirty="0" smtClean="0"/>
              <a:t> Connect with the person.</a:t>
            </a:r>
          </a:p>
          <a:p>
            <a:pPr marL="923925" lvl="1" indent="-461963" eaLnBrk="1" hangingPunct="1">
              <a:lnSpc>
                <a:spcPct val="90000"/>
              </a:lnSpc>
              <a:spcBef>
                <a:spcPct val="0"/>
              </a:spcBef>
              <a:buFont typeface="Calibri" pitchFamily="34" charset="0"/>
              <a:buAutoNum type="arabicPeriod"/>
            </a:pPr>
            <a:r>
              <a:rPr lang="en-US" sz="1200" dirty="0" smtClean="0"/>
              <a:t> Understand the way forward together.</a:t>
            </a:r>
          </a:p>
          <a:p>
            <a:pPr eaLnBrk="1" hangingPunct="1">
              <a:spcBef>
                <a:spcPct val="0"/>
              </a:spcBef>
            </a:pPr>
            <a:endParaRPr lang="en-US" sz="1200" dirty="0" smtClean="0"/>
          </a:p>
          <a:p>
            <a:endParaRPr lang="en-US" sz="1200" dirty="0"/>
          </a:p>
        </p:txBody>
      </p:sp>
      <p:sp>
        <p:nvSpPr>
          <p:cNvPr id="4" name="Slide Number Placeholder 3"/>
          <p:cNvSpPr>
            <a:spLocks noGrp="1"/>
          </p:cNvSpPr>
          <p:nvPr>
            <p:ph type="sldNum" sz="quarter" idx="10"/>
          </p:nvPr>
        </p:nvSpPr>
        <p:spPr/>
        <p:txBody>
          <a:bodyPr/>
          <a:lstStyle/>
          <a:p>
            <a:fld id="{842F566E-C695-4768-A175-F384A22C1227}" type="slidenum">
              <a:rPr lang="en-US" smtClean="0"/>
              <a:t>3</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2F566E-C695-4768-A175-F384A22C1227}" type="slidenum">
              <a:rPr lang="en-US" smtClean="0"/>
              <a:t>4</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2F566E-C695-4768-A175-F384A22C1227}" type="slidenum">
              <a:rPr lang="en-US" smtClean="0"/>
              <a:t>5</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2F566E-C695-4768-A175-F384A22C1227}" type="slidenum">
              <a:rPr lang="en-US" smtClean="0"/>
              <a:t>6</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t>While the ICU video gives general information on what distress may look like in colleagues, here are a few other descriptions of what distress or mental illness may look like in the workplace.</a:t>
            </a:r>
          </a:p>
        </p:txBody>
      </p:sp>
      <p:sp>
        <p:nvSpPr>
          <p:cNvPr id="4" name="Slide Number Placeholder 3"/>
          <p:cNvSpPr>
            <a:spLocks noGrp="1"/>
          </p:cNvSpPr>
          <p:nvPr>
            <p:ph type="sldNum" sz="quarter" idx="10"/>
          </p:nvPr>
        </p:nvSpPr>
        <p:spPr/>
        <p:txBody>
          <a:bodyPr/>
          <a:lstStyle/>
          <a:p>
            <a:fld id="{842F566E-C695-4768-A175-F384A22C1227}" type="slidenum">
              <a:rPr lang="en-US" smtClean="0"/>
              <a:t>7</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dirty="0" smtClean="0"/>
              <a:t>ICU encourages employees to create an environment where it is safe to connect and offer support.</a:t>
            </a:r>
          </a:p>
          <a:p>
            <a:pPr eaLnBrk="1" hangingPunct="1">
              <a:spcBef>
                <a:spcPct val="0"/>
              </a:spcBef>
            </a:pPr>
            <a:endParaRPr lang="en-US" dirty="0" smtClean="0"/>
          </a:p>
        </p:txBody>
      </p:sp>
      <p:sp>
        <p:nvSpPr>
          <p:cNvPr id="4" name="Slide Number Placeholder 3"/>
          <p:cNvSpPr>
            <a:spLocks noGrp="1"/>
          </p:cNvSpPr>
          <p:nvPr>
            <p:ph type="sldNum" sz="quarter" idx="10"/>
          </p:nvPr>
        </p:nvSpPr>
        <p:spPr/>
        <p:txBody>
          <a:bodyPr/>
          <a:lstStyle/>
          <a:p>
            <a:fld id="{842F566E-C695-4768-A175-F384A22C1227}" type="slidenum">
              <a:rPr lang="en-US" smtClean="0"/>
              <a:t>8</a:t>
            </a:fld>
            <a:endParaRPr lang="en-US"/>
          </a:p>
        </p:txBody>
      </p:sp>
    </p:spTree>
    <p:extLst>
      <p:ext uri="{BB962C8B-B14F-4D97-AF65-F5344CB8AC3E}">
        <p14:creationId xmlns:p14="http://schemas.microsoft.com/office/powerpoint/2010/main" val="14284984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US" dirty="0" smtClean="0"/>
          </a:p>
        </p:txBody>
      </p:sp>
      <p:sp>
        <p:nvSpPr>
          <p:cNvPr id="4" name="Slide Number Placeholder 3"/>
          <p:cNvSpPr>
            <a:spLocks noGrp="1"/>
          </p:cNvSpPr>
          <p:nvPr>
            <p:ph type="sldNum" sz="quarter" idx="10"/>
          </p:nvPr>
        </p:nvSpPr>
        <p:spPr/>
        <p:txBody>
          <a:bodyPr/>
          <a:lstStyle/>
          <a:p>
            <a:fld id="{842F566E-C695-4768-A175-F384A22C1227}" type="slidenum">
              <a:rPr lang="en-US" smtClean="0"/>
              <a:t>9</a:t>
            </a:fld>
            <a:endParaRPr lang="en-US"/>
          </a:p>
        </p:txBody>
      </p:sp>
    </p:spTree>
    <p:extLst>
      <p:ext uri="{BB962C8B-B14F-4D97-AF65-F5344CB8AC3E}">
        <p14:creationId xmlns:p14="http://schemas.microsoft.com/office/powerpoint/2010/main" val="1428498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smtClean="0"/>
              <a:t>1/28/15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543C-68EC-0F4F-840A-9694DEBC7C51}" type="slidenum">
              <a:t>‹#›</a:t>
            </a:fld>
            <a:endParaRPr lang="en-US"/>
          </a:p>
        </p:txBody>
      </p:sp>
    </p:spTree>
    <p:extLst>
      <p:ext uri="{BB962C8B-B14F-4D97-AF65-F5344CB8AC3E}">
        <p14:creationId xmlns:p14="http://schemas.microsoft.com/office/powerpoint/2010/main" val="2706689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smtClean="0"/>
              <a:t>1/28/15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543C-68EC-0F4F-840A-9694DEBC7C51}" type="slidenum">
              <a:t>‹#›</a:t>
            </a:fld>
            <a:endParaRPr lang="en-US"/>
          </a:p>
        </p:txBody>
      </p:sp>
    </p:spTree>
    <p:extLst>
      <p:ext uri="{BB962C8B-B14F-4D97-AF65-F5344CB8AC3E}">
        <p14:creationId xmlns:p14="http://schemas.microsoft.com/office/powerpoint/2010/main" val="1761156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smtClean="0"/>
              <a:t>1/28/15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543C-68EC-0F4F-840A-9694DEBC7C51}" type="slidenum">
              <a:t>‹#›</a:t>
            </a:fld>
            <a:endParaRPr lang="en-US"/>
          </a:p>
        </p:txBody>
      </p:sp>
    </p:spTree>
    <p:extLst>
      <p:ext uri="{BB962C8B-B14F-4D97-AF65-F5344CB8AC3E}">
        <p14:creationId xmlns:p14="http://schemas.microsoft.com/office/powerpoint/2010/main" val="1799292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smtClean="0"/>
              <a:t>1/28/15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543C-68EC-0F4F-840A-9694DEBC7C51}" type="slidenum">
              <a:t>‹#›</a:t>
            </a:fld>
            <a:endParaRPr lang="en-US"/>
          </a:p>
        </p:txBody>
      </p:sp>
    </p:spTree>
    <p:extLst>
      <p:ext uri="{BB962C8B-B14F-4D97-AF65-F5344CB8AC3E}">
        <p14:creationId xmlns:p14="http://schemas.microsoft.com/office/powerpoint/2010/main" val="69586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smtClean="0"/>
              <a:t>1/28/15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543C-68EC-0F4F-840A-9694DEBC7C51}" type="slidenum">
              <a:t>‹#›</a:t>
            </a:fld>
            <a:endParaRPr lang="en-US"/>
          </a:p>
        </p:txBody>
      </p:sp>
    </p:spTree>
    <p:extLst>
      <p:ext uri="{BB962C8B-B14F-4D97-AF65-F5344CB8AC3E}">
        <p14:creationId xmlns:p14="http://schemas.microsoft.com/office/powerpoint/2010/main" val="2448504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smtClean="0"/>
              <a:t>1/28/15</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543C-68EC-0F4F-840A-9694DEBC7C51}" type="slidenum">
              <a:t>‹#›</a:t>
            </a:fld>
            <a:endParaRPr lang="en-US"/>
          </a:p>
        </p:txBody>
      </p:sp>
    </p:spTree>
    <p:extLst>
      <p:ext uri="{BB962C8B-B14F-4D97-AF65-F5344CB8AC3E}">
        <p14:creationId xmlns:p14="http://schemas.microsoft.com/office/powerpoint/2010/main" val="1298246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smtClean="0"/>
              <a:t>1/28/15</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F1543C-68EC-0F4F-840A-9694DEBC7C51}" type="slidenum">
              <a:t>‹#›</a:t>
            </a:fld>
            <a:endParaRPr lang="en-US"/>
          </a:p>
        </p:txBody>
      </p:sp>
    </p:spTree>
    <p:extLst>
      <p:ext uri="{BB962C8B-B14F-4D97-AF65-F5344CB8AC3E}">
        <p14:creationId xmlns:p14="http://schemas.microsoft.com/office/powerpoint/2010/main" val="2305117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smtClean="0"/>
              <a:t>1/28/15</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F1543C-68EC-0F4F-840A-9694DEBC7C51}" type="slidenum">
              <a:t>‹#›</a:t>
            </a:fld>
            <a:endParaRPr lang="en-US"/>
          </a:p>
        </p:txBody>
      </p:sp>
    </p:spTree>
    <p:extLst>
      <p:ext uri="{BB962C8B-B14F-4D97-AF65-F5344CB8AC3E}">
        <p14:creationId xmlns:p14="http://schemas.microsoft.com/office/powerpoint/2010/main" val="2752383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1/28/15</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F1543C-68EC-0F4F-840A-9694DEBC7C51}" type="slidenum">
              <a:t>‹#›</a:t>
            </a:fld>
            <a:endParaRPr lang="en-US"/>
          </a:p>
        </p:txBody>
      </p:sp>
    </p:spTree>
    <p:extLst>
      <p:ext uri="{BB962C8B-B14F-4D97-AF65-F5344CB8AC3E}">
        <p14:creationId xmlns:p14="http://schemas.microsoft.com/office/powerpoint/2010/main" val="3516946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smtClean="0"/>
              <a:t>1/28/15</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543C-68EC-0F4F-840A-9694DEBC7C51}" type="slidenum">
              <a:t>‹#›</a:t>
            </a:fld>
            <a:endParaRPr lang="en-US"/>
          </a:p>
        </p:txBody>
      </p:sp>
    </p:spTree>
    <p:extLst>
      <p:ext uri="{BB962C8B-B14F-4D97-AF65-F5344CB8AC3E}">
        <p14:creationId xmlns:p14="http://schemas.microsoft.com/office/powerpoint/2010/main" val="416408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smtClean="0"/>
              <a:t>1/28/15</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543C-68EC-0F4F-840A-9694DEBC7C51}" type="slidenum">
              <a:t>‹#›</a:t>
            </a:fld>
            <a:endParaRPr lang="en-US"/>
          </a:p>
        </p:txBody>
      </p:sp>
    </p:spTree>
    <p:extLst>
      <p:ext uri="{BB962C8B-B14F-4D97-AF65-F5344CB8AC3E}">
        <p14:creationId xmlns:p14="http://schemas.microsoft.com/office/powerpoint/2010/main" val="1104849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1/28/15</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F1543C-68EC-0F4F-840A-9694DEBC7C51}" type="slidenum">
              <a:t>‹#›</a:t>
            </a:fld>
            <a:endParaRPr lang="en-US"/>
          </a:p>
        </p:txBody>
      </p:sp>
    </p:spTree>
    <p:extLst>
      <p:ext uri="{BB962C8B-B14F-4D97-AF65-F5344CB8AC3E}">
        <p14:creationId xmlns:p14="http://schemas.microsoft.com/office/powerpoint/2010/main" val="137861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hyperlink" Target="http://www.mayoclinic.org/healthy-living/stress-management/in-depth/stress-relief/art-20044476?pg=2" TargetMode="External"/><Relationship Id="rId5" Type="http://schemas.openxmlformats.org/officeDocument/2006/relationships/hyperlink" Target="http://www.employerpracticesrrtc.org/projects/eeoc/" TargetMode="External"/><Relationship Id="rId4" Type="http://schemas.openxmlformats.org/officeDocument/2006/relationships/hyperlink" Target="http://www.nimh.nih.gov/statistics/1ANYDIS_ADULT.shtml"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Titl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8" name="Group 7"/>
          <p:cNvGrpSpPr/>
          <p:nvPr/>
        </p:nvGrpSpPr>
        <p:grpSpPr>
          <a:xfrm>
            <a:off x="1555940" y="1979452"/>
            <a:ext cx="2642808" cy="1418798"/>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437128"/>
              <a:ext cx="2642808" cy="553998"/>
            </a:xfrm>
            <a:prstGeom prst="rect">
              <a:avLst/>
            </a:prstGeom>
            <a:noFill/>
          </p:spPr>
          <p:txBody>
            <a:bodyPr wrap="square" rtlCol="0">
              <a:spAutoFit/>
            </a:bodyPr>
            <a:lstStyle/>
            <a:p>
              <a:pPr algn="ctr"/>
              <a:r>
                <a:rPr lang="en-US"/>
                <a:t> Your Logo Here</a:t>
              </a:r>
              <a:br>
                <a:rPr lang="en-US"/>
              </a:br>
              <a:r>
                <a:rPr lang="en-US" sz="1200" i="1"/>
                <a:t>(Not to exceed size of orange box)</a:t>
              </a:r>
            </a:p>
          </p:txBody>
        </p:sp>
      </p:grpSp>
      <p:sp>
        <p:nvSpPr>
          <p:cNvPr id="2" name="TextBox 1"/>
          <p:cNvSpPr txBox="1"/>
          <p:nvPr/>
        </p:nvSpPr>
        <p:spPr>
          <a:xfrm>
            <a:off x="1555940" y="4016113"/>
            <a:ext cx="6258076" cy="1323439"/>
          </a:xfrm>
          <a:prstGeom prst="rect">
            <a:avLst/>
          </a:prstGeom>
          <a:noFill/>
        </p:spPr>
        <p:txBody>
          <a:bodyPr wrap="square" rtlCol="0">
            <a:spAutoFit/>
          </a:bodyPr>
          <a:lstStyle/>
          <a:p>
            <a:r>
              <a:rPr lang="en-US" sz="2800" b="1" dirty="0"/>
              <a:t>ICU Program - Leadership Presentation</a:t>
            </a:r>
          </a:p>
          <a:p>
            <a:r>
              <a:rPr lang="en-US" sz="2800" dirty="0" smtClean="0"/>
              <a:t>Improving Emotional Health</a:t>
            </a:r>
          </a:p>
          <a:p>
            <a:endParaRPr lang="en-US" sz="2400" dirty="0"/>
          </a:p>
        </p:txBody>
      </p:sp>
    </p:spTree>
    <p:extLst>
      <p:ext uri="{BB962C8B-B14F-4D97-AF65-F5344CB8AC3E}">
        <p14:creationId xmlns:p14="http://schemas.microsoft.com/office/powerpoint/2010/main" val="4661868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EMBRACE THE ICU CONCEPT</a:t>
            </a:r>
            <a:endParaRPr lang="en-US" dirty="0"/>
          </a:p>
        </p:txBody>
      </p:sp>
      <p:sp>
        <p:nvSpPr>
          <p:cNvPr id="9" name="TextBox 8"/>
          <p:cNvSpPr txBox="1"/>
          <p:nvPr/>
        </p:nvSpPr>
        <p:spPr>
          <a:xfrm>
            <a:off x="457630" y="1387389"/>
            <a:ext cx="8162495" cy="2585323"/>
          </a:xfrm>
          <a:prstGeom prst="rect">
            <a:avLst/>
          </a:prstGeom>
          <a:noFill/>
        </p:spPr>
        <p:txBody>
          <a:bodyPr wrap="square" rtlCol="0">
            <a:spAutoFit/>
          </a:bodyPr>
          <a:lstStyle/>
          <a:p>
            <a:pPr>
              <a:lnSpc>
                <a:spcPct val="90000"/>
              </a:lnSpc>
            </a:pPr>
            <a:r>
              <a:rPr lang="en-US" dirty="0"/>
              <a:t>Through the ICU Program, we can create an environment where we equip our employees to recognize the signs of distress and refer each other to the resources already available.</a:t>
            </a:r>
          </a:p>
          <a:p>
            <a:pPr>
              <a:lnSpc>
                <a:spcPct val="90000"/>
              </a:lnSpc>
            </a:pPr>
            <a:endParaRPr lang="en-US" dirty="0"/>
          </a:p>
          <a:p>
            <a:pPr marL="342900" indent="-342900">
              <a:lnSpc>
                <a:spcPct val="90000"/>
              </a:lnSpc>
              <a:buFont typeface="Arial" pitchFamily="34" charset="0"/>
              <a:buChar char="•"/>
            </a:pPr>
            <a:r>
              <a:rPr lang="en-US" dirty="0"/>
              <a:t>Our employee assistance program</a:t>
            </a:r>
          </a:p>
          <a:p>
            <a:pPr marL="342900" indent="-342900">
              <a:lnSpc>
                <a:spcPct val="90000"/>
              </a:lnSpc>
              <a:buFont typeface="Arial" pitchFamily="34" charset="0"/>
              <a:buChar char="•"/>
            </a:pPr>
            <a:r>
              <a:rPr lang="en-US" dirty="0"/>
              <a:t>Our mental health and substance use disorder benefits</a:t>
            </a:r>
          </a:p>
          <a:p>
            <a:pPr>
              <a:lnSpc>
                <a:spcPct val="90000"/>
              </a:lnSpc>
            </a:pPr>
            <a:endParaRPr lang="en-US" dirty="0"/>
          </a:p>
          <a:p>
            <a:pPr>
              <a:lnSpc>
                <a:spcPct val="90000"/>
              </a:lnSpc>
            </a:pPr>
            <a:r>
              <a:rPr lang="en-US" dirty="0"/>
              <a:t>Interventions can help. The majority (65–80%) of those suffering from emotional distress or mental illnesses will get better with proper treatment—a </a:t>
            </a:r>
            <a:r>
              <a:rPr lang="en-US" dirty="0">
                <a:solidFill>
                  <a:srgbClr val="000000"/>
                </a:solidFill>
              </a:rPr>
              <a:t>success rate that exceeds many </a:t>
            </a:r>
            <a:r>
              <a:rPr lang="en-US" dirty="0" err="1">
                <a:solidFill>
                  <a:srgbClr val="000000"/>
                </a:solidFill>
              </a:rPr>
              <a:t>nonpsychiatric</a:t>
            </a:r>
            <a:r>
              <a:rPr lang="en-US" dirty="0">
                <a:solidFill>
                  <a:srgbClr val="000000"/>
                </a:solidFill>
              </a:rPr>
              <a:t> illnesses.</a:t>
            </a:r>
            <a:r>
              <a:rPr lang="en-US" baseline="30000" dirty="0">
                <a:solidFill>
                  <a:srgbClr val="000000"/>
                </a:solidFill>
              </a:rPr>
              <a:t>8</a:t>
            </a:r>
            <a:endParaRPr lang="en-US" baseline="30000" dirty="0"/>
          </a:p>
        </p:txBody>
      </p:sp>
      <p:sp>
        <p:nvSpPr>
          <p:cNvPr id="2" name="Slide Number Placeholder 1"/>
          <p:cNvSpPr>
            <a:spLocks noGrp="1"/>
          </p:cNvSpPr>
          <p:nvPr>
            <p:ph type="sldNum" sz="quarter" idx="12"/>
          </p:nvPr>
        </p:nvSpPr>
        <p:spPr/>
        <p:txBody>
          <a:bodyPr/>
          <a:lstStyle/>
          <a:p>
            <a:fld id="{89F1543C-68EC-0F4F-840A-9694DEBC7C51}" type="slidenum">
              <a:rPr lang="en-US" smtClean="0"/>
              <a:t>10</a:t>
            </a:fld>
            <a:endParaRPr lang="en-US"/>
          </a:p>
        </p:txBody>
      </p:sp>
    </p:spTree>
    <p:extLst>
      <p:ext uri="{BB962C8B-B14F-4D97-AF65-F5344CB8AC3E}">
        <p14:creationId xmlns:p14="http://schemas.microsoft.com/office/powerpoint/2010/main" val="39919010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EXPECTED OUTCOMES</a:t>
            </a:r>
            <a:endParaRPr lang="en-US" dirty="0"/>
          </a:p>
        </p:txBody>
      </p:sp>
      <p:sp>
        <p:nvSpPr>
          <p:cNvPr id="9" name="TextBox 8"/>
          <p:cNvSpPr txBox="1"/>
          <p:nvPr/>
        </p:nvSpPr>
        <p:spPr>
          <a:xfrm>
            <a:off x="457630" y="1387389"/>
            <a:ext cx="8162495" cy="1809726"/>
          </a:xfrm>
          <a:prstGeom prst="rect">
            <a:avLst/>
          </a:prstGeom>
          <a:noFill/>
        </p:spPr>
        <p:txBody>
          <a:bodyPr wrap="square" rtlCol="0">
            <a:spAutoFit/>
          </a:bodyPr>
          <a:lstStyle/>
          <a:p>
            <a:pPr>
              <a:lnSpc>
                <a:spcPct val="90000"/>
              </a:lnSpc>
            </a:pPr>
            <a:r>
              <a:rPr lang="en-US" dirty="0"/>
              <a:t>Through the ICU Program and improving emotional health, we will:</a:t>
            </a:r>
          </a:p>
          <a:p>
            <a:pPr>
              <a:lnSpc>
                <a:spcPct val="90000"/>
              </a:lnSpc>
            </a:pPr>
            <a:endParaRPr lang="en-US" dirty="0"/>
          </a:p>
          <a:p>
            <a:pPr marL="342900" indent="-342900">
              <a:lnSpc>
                <a:spcPct val="90000"/>
              </a:lnSpc>
              <a:buFont typeface="Arial" pitchFamily="34" charset="0"/>
              <a:buChar char="•"/>
            </a:pPr>
            <a:r>
              <a:rPr lang="en-US" dirty="0"/>
              <a:t>Foster an emotionally safe environment</a:t>
            </a:r>
          </a:p>
          <a:p>
            <a:pPr marL="342900" indent="-342900">
              <a:lnSpc>
                <a:spcPct val="90000"/>
              </a:lnSpc>
              <a:buFont typeface="Arial" pitchFamily="34" charset="0"/>
              <a:buChar char="•"/>
            </a:pPr>
            <a:r>
              <a:rPr lang="en-US" dirty="0"/>
              <a:t>Create awareness of the programs we provide for employees</a:t>
            </a:r>
          </a:p>
          <a:p>
            <a:pPr marL="342900" indent="-342900">
              <a:lnSpc>
                <a:spcPct val="90000"/>
              </a:lnSpc>
              <a:buFont typeface="Arial" pitchFamily="34" charset="0"/>
              <a:buChar char="•"/>
            </a:pPr>
            <a:r>
              <a:rPr lang="en-US" dirty="0"/>
              <a:t>Encourage people to reach out for help—early</a:t>
            </a:r>
          </a:p>
          <a:p>
            <a:pPr marL="342900" indent="-342900">
              <a:lnSpc>
                <a:spcPct val="90000"/>
              </a:lnSpc>
              <a:buFont typeface="Arial" pitchFamily="34" charset="0"/>
              <a:buChar char="•"/>
            </a:pPr>
            <a:r>
              <a:rPr lang="en-US" dirty="0"/>
              <a:t>Encourage colleagues to connect and support one another</a:t>
            </a:r>
          </a:p>
          <a:p>
            <a:pPr>
              <a:lnSpc>
                <a:spcPct val="80000"/>
              </a:lnSpc>
            </a:pPr>
            <a:endParaRPr lang="en-US" dirty="0"/>
          </a:p>
        </p:txBody>
      </p:sp>
      <p:sp>
        <p:nvSpPr>
          <p:cNvPr id="2" name="Slide Number Placeholder 1"/>
          <p:cNvSpPr>
            <a:spLocks noGrp="1"/>
          </p:cNvSpPr>
          <p:nvPr>
            <p:ph type="sldNum" sz="quarter" idx="12"/>
          </p:nvPr>
        </p:nvSpPr>
        <p:spPr/>
        <p:txBody>
          <a:bodyPr/>
          <a:lstStyle/>
          <a:p>
            <a:fld id="{89F1543C-68EC-0F4F-840A-9694DEBC7C51}" type="slidenum">
              <a:rPr lang="en-US" smtClean="0"/>
              <a:t>11</a:t>
            </a:fld>
            <a:endParaRPr lang="en-US"/>
          </a:p>
        </p:txBody>
      </p:sp>
    </p:spTree>
    <p:extLst>
      <p:ext uri="{BB962C8B-B14F-4D97-AF65-F5344CB8AC3E}">
        <p14:creationId xmlns:p14="http://schemas.microsoft.com/office/powerpoint/2010/main" val="6009005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TAKE ACTION</a:t>
            </a:r>
            <a:endParaRPr lang="en-US" dirty="0"/>
          </a:p>
        </p:txBody>
      </p:sp>
      <p:sp>
        <p:nvSpPr>
          <p:cNvPr id="9" name="TextBox 8"/>
          <p:cNvSpPr txBox="1"/>
          <p:nvPr/>
        </p:nvSpPr>
        <p:spPr>
          <a:xfrm>
            <a:off x="457630" y="1387389"/>
            <a:ext cx="8162495" cy="2585323"/>
          </a:xfrm>
          <a:prstGeom prst="rect">
            <a:avLst/>
          </a:prstGeom>
          <a:noFill/>
        </p:spPr>
        <p:txBody>
          <a:bodyPr wrap="square" rtlCol="0">
            <a:spAutoFit/>
          </a:bodyPr>
          <a:lstStyle/>
          <a:p>
            <a:pPr>
              <a:lnSpc>
                <a:spcPct val="90000"/>
              </a:lnSpc>
            </a:pPr>
            <a:r>
              <a:rPr lang="en-US" dirty="0"/>
              <a:t>Let’s launch the ICU Program!</a:t>
            </a:r>
          </a:p>
          <a:p>
            <a:pPr>
              <a:lnSpc>
                <a:spcPct val="90000"/>
              </a:lnSpc>
            </a:pPr>
            <a:endParaRPr lang="en-US" dirty="0"/>
          </a:p>
          <a:p>
            <a:pPr>
              <a:lnSpc>
                <a:spcPct val="90000"/>
              </a:lnSpc>
            </a:pPr>
            <a:r>
              <a:rPr lang="en-US" dirty="0"/>
              <a:t>What it will take</a:t>
            </a:r>
            <a:r>
              <a:rPr lang="en-US" dirty="0" smtClean="0"/>
              <a:t>?</a:t>
            </a:r>
          </a:p>
          <a:p>
            <a:pPr>
              <a:lnSpc>
                <a:spcPct val="90000"/>
              </a:lnSpc>
            </a:pPr>
            <a:endParaRPr lang="en-US" dirty="0"/>
          </a:p>
          <a:p>
            <a:pPr marL="342900" indent="-342900">
              <a:lnSpc>
                <a:spcPct val="90000"/>
              </a:lnSpc>
              <a:buFont typeface="Arial" pitchFamily="34" charset="0"/>
              <a:buChar char="•"/>
            </a:pPr>
            <a:r>
              <a:rPr lang="en-US" dirty="0"/>
              <a:t>Tailor the implementation guide to our needs.</a:t>
            </a:r>
          </a:p>
          <a:p>
            <a:pPr marL="342900" indent="-342900">
              <a:lnSpc>
                <a:spcPct val="90000"/>
              </a:lnSpc>
              <a:buFont typeface="Arial" pitchFamily="34" charset="0"/>
              <a:buChar char="•"/>
            </a:pPr>
            <a:r>
              <a:rPr lang="en-US" dirty="0"/>
              <a:t>Prepare referral resource information.</a:t>
            </a:r>
          </a:p>
          <a:p>
            <a:pPr marL="342900" indent="-342900">
              <a:lnSpc>
                <a:spcPct val="90000"/>
              </a:lnSpc>
              <a:buFont typeface="Arial" pitchFamily="34" charset="0"/>
              <a:buChar char="•"/>
            </a:pPr>
            <a:r>
              <a:rPr lang="en-US" dirty="0"/>
              <a:t>Share the ICU video.</a:t>
            </a:r>
          </a:p>
          <a:p>
            <a:pPr marL="342900" indent="-342900">
              <a:lnSpc>
                <a:spcPct val="90000"/>
              </a:lnSpc>
              <a:buFont typeface="Arial" pitchFamily="34" charset="0"/>
              <a:buChar char="•"/>
            </a:pPr>
            <a:r>
              <a:rPr lang="en-US" dirty="0"/>
              <a:t>Share the resource flyer, e-mail message, or link to our intranet site.</a:t>
            </a:r>
          </a:p>
          <a:p>
            <a:pPr marL="342900" indent="-342900">
              <a:lnSpc>
                <a:spcPct val="90000"/>
              </a:lnSpc>
              <a:buFont typeface="Arial" pitchFamily="34" charset="0"/>
              <a:buChar char="•"/>
            </a:pPr>
            <a:r>
              <a:rPr lang="en-US" dirty="0"/>
              <a:t>Reinforce the message.</a:t>
            </a:r>
          </a:p>
          <a:p>
            <a:pPr marL="342900" indent="-342900">
              <a:lnSpc>
                <a:spcPct val="90000"/>
              </a:lnSpc>
              <a:buFont typeface="Arial" pitchFamily="34" charset="0"/>
              <a:buChar char="•"/>
            </a:pPr>
            <a:r>
              <a:rPr lang="en-US" dirty="0"/>
              <a:t>Measure the effect—utilizing metrics we already have.</a:t>
            </a:r>
          </a:p>
        </p:txBody>
      </p:sp>
      <p:sp>
        <p:nvSpPr>
          <p:cNvPr id="2" name="Slide Number Placeholder 1"/>
          <p:cNvSpPr>
            <a:spLocks noGrp="1"/>
          </p:cNvSpPr>
          <p:nvPr>
            <p:ph type="sldNum" sz="quarter" idx="12"/>
          </p:nvPr>
        </p:nvSpPr>
        <p:spPr/>
        <p:txBody>
          <a:bodyPr/>
          <a:lstStyle/>
          <a:p>
            <a:fld id="{89F1543C-68EC-0F4F-840A-9694DEBC7C51}" type="slidenum">
              <a:rPr lang="en-US" smtClean="0"/>
              <a:t>12</a:t>
            </a:fld>
            <a:endParaRPr lang="en-US"/>
          </a:p>
        </p:txBody>
      </p:sp>
    </p:spTree>
    <p:extLst>
      <p:ext uri="{BB962C8B-B14F-4D97-AF65-F5344CB8AC3E}">
        <p14:creationId xmlns:p14="http://schemas.microsoft.com/office/powerpoint/2010/main" val="24856879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TAKE ACTION : IMPLEMENTATION PART 1</a:t>
            </a:r>
            <a:endParaRPr lang="en-US" dirty="0"/>
          </a:p>
        </p:txBody>
      </p:sp>
      <p:sp>
        <p:nvSpPr>
          <p:cNvPr id="9" name="TextBox 8"/>
          <p:cNvSpPr txBox="1"/>
          <p:nvPr/>
        </p:nvSpPr>
        <p:spPr>
          <a:xfrm>
            <a:off x="457630" y="1387389"/>
            <a:ext cx="8162495" cy="3083921"/>
          </a:xfrm>
          <a:prstGeom prst="rect">
            <a:avLst/>
          </a:prstGeom>
          <a:noFill/>
        </p:spPr>
        <p:txBody>
          <a:bodyPr wrap="square" rtlCol="0">
            <a:spAutoFit/>
          </a:bodyPr>
          <a:lstStyle/>
          <a:p>
            <a:pPr>
              <a:lnSpc>
                <a:spcPct val="90000"/>
              </a:lnSpc>
            </a:pPr>
            <a:r>
              <a:rPr lang="en-US" dirty="0"/>
              <a:t>Our launch of the ICU Program: </a:t>
            </a:r>
          </a:p>
          <a:p>
            <a:pPr>
              <a:lnSpc>
                <a:spcPct val="90000"/>
              </a:lnSpc>
            </a:pPr>
            <a:endParaRPr lang="en-US" dirty="0"/>
          </a:p>
          <a:p>
            <a:pPr marL="342900" indent="-342900">
              <a:lnSpc>
                <a:spcPct val="90000"/>
              </a:lnSpc>
              <a:buFont typeface="Arial" pitchFamily="34" charset="0"/>
              <a:buChar char="•"/>
            </a:pPr>
            <a:r>
              <a:rPr lang="en-US" dirty="0"/>
              <a:t>To create the buzz, small posters with the ICU Program logo will be in our break rooms a week before our all-hands meeting.</a:t>
            </a:r>
          </a:p>
          <a:p>
            <a:pPr marL="342900" indent="-342900">
              <a:lnSpc>
                <a:spcPct val="90000"/>
              </a:lnSpc>
              <a:buFont typeface="Arial" pitchFamily="34" charset="0"/>
              <a:buChar char="•"/>
            </a:pPr>
            <a:r>
              <a:rPr lang="en-US" dirty="0"/>
              <a:t>A four-question survey will be sent via push technology to all computer work stations the day before our all-hands meeting.</a:t>
            </a:r>
          </a:p>
          <a:p>
            <a:pPr marL="342900" indent="-342900">
              <a:lnSpc>
                <a:spcPct val="90000"/>
              </a:lnSpc>
              <a:buFont typeface="Arial" pitchFamily="34" charset="0"/>
              <a:buChar char="•"/>
            </a:pPr>
            <a:r>
              <a:rPr lang="en-US" dirty="0"/>
              <a:t>Viewing of the ICU video at our all-hands meeting on </a:t>
            </a:r>
            <a:r>
              <a:rPr lang="en-US" dirty="0">
                <a:solidFill>
                  <a:srgbClr val="FF0000"/>
                </a:solidFill>
              </a:rPr>
              <a:t>[DATE] </a:t>
            </a:r>
            <a:r>
              <a:rPr lang="en-US" dirty="0"/>
              <a:t>after a short introduction by the CEO.</a:t>
            </a:r>
          </a:p>
          <a:p>
            <a:pPr marL="342900" indent="-342900">
              <a:lnSpc>
                <a:spcPct val="90000"/>
              </a:lnSpc>
              <a:buFont typeface="Arial" pitchFamily="34" charset="0"/>
              <a:buChar char="•"/>
            </a:pPr>
            <a:r>
              <a:rPr lang="en-US" dirty="0"/>
              <a:t>Flyers with our resources will be delivered to the desks and/or homes of all employees.</a:t>
            </a:r>
          </a:p>
          <a:p>
            <a:pPr>
              <a:lnSpc>
                <a:spcPct val="90000"/>
              </a:lnSpc>
            </a:pPr>
            <a:endParaRPr lang="en-US" dirty="0"/>
          </a:p>
          <a:p>
            <a:pPr>
              <a:lnSpc>
                <a:spcPct val="90000"/>
              </a:lnSpc>
            </a:pPr>
            <a:endParaRPr lang="en-US" dirty="0"/>
          </a:p>
        </p:txBody>
      </p:sp>
      <p:sp>
        <p:nvSpPr>
          <p:cNvPr id="2" name="Slide Number Placeholder 1"/>
          <p:cNvSpPr>
            <a:spLocks noGrp="1"/>
          </p:cNvSpPr>
          <p:nvPr>
            <p:ph type="sldNum" sz="quarter" idx="12"/>
          </p:nvPr>
        </p:nvSpPr>
        <p:spPr/>
        <p:txBody>
          <a:bodyPr/>
          <a:lstStyle/>
          <a:p>
            <a:fld id="{89F1543C-68EC-0F4F-840A-9694DEBC7C51}" type="slidenum">
              <a:rPr lang="en-US" smtClean="0"/>
              <a:t>13</a:t>
            </a:fld>
            <a:endParaRPr lang="en-US"/>
          </a:p>
        </p:txBody>
      </p:sp>
    </p:spTree>
    <p:extLst>
      <p:ext uri="{BB962C8B-B14F-4D97-AF65-F5344CB8AC3E}">
        <p14:creationId xmlns:p14="http://schemas.microsoft.com/office/powerpoint/2010/main" val="37419287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TAKE ACTION : IMPLEMENTATION PART 2</a:t>
            </a:r>
            <a:endParaRPr lang="en-US" dirty="0"/>
          </a:p>
        </p:txBody>
      </p:sp>
      <p:sp>
        <p:nvSpPr>
          <p:cNvPr id="9" name="TextBox 8"/>
          <p:cNvSpPr txBox="1"/>
          <p:nvPr/>
        </p:nvSpPr>
        <p:spPr>
          <a:xfrm>
            <a:off x="457630" y="1387389"/>
            <a:ext cx="8162495" cy="3333220"/>
          </a:xfrm>
          <a:prstGeom prst="rect">
            <a:avLst/>
          </a:prstGeom>
          <a:noFill/>
        </p:spPr>
        <p:txBody>
          <a:bodyPr wrap="square" rtlCol="0">
            <a:spAutoFit/>
          </a:bodyPr>
          <a:lstStyle/>
          <a:p>
            <a:pPr>
              <a:lnSpc>
                <a:spcPct val="90000"/>
              </a:lnSpc>
            </a:pPr>
            <a:r>
              <a:rPr lang="en-US" dirty="0"/>
              <a:t>Ongoing support of the ICU Program:</a:t>
            </a:r>
          </a:p>
          <a:p>
            <a:pPr>
              <a:lnSpc>
                <a:spcPct val="90000"/>
              </a:lnSpc>
            </a:pPr>
            <a:endParaRPr lang="en-US" dirty="0"/>
          </a:p>
          <a:p>
            <a:pPr marL="342900" indent="-342900">
              <a:lnSpc>
                <a:spcPct val="90000"/>
              </a:lnSpc>
              <a:buFont typeface="Arial" pitchFamily="34" charset="0"/>
              <a:buChar char="•"/>
            </a:pPr>
            <a:r>
              <a:rPr lang="en-US" dirty="0"/>
              <a:t>Conduct focus group with managers/supervisors on the impact of the ICU video and messaging.</a:t>
            </a:r>
          </a:p>
          <a:p>
            <a:pPr marL="342900" indent="-342900">
              <a:lnSpc>
                <a:spcPct val="90000"/>
              </a:lnSpc>
              <a:buFont typeface="Arial" pitchFamily="34" charset="0"/>
              <a:buChar char="•"/>
            </a:pPr>
            <a:r>
              <a:rPr lang="en-US" dirty="0"/>
              <a:t>Include the ICU video as a reminder in smaller team meetings semiannually.</a:t>
            </a:r>
          </a:p>
          <a:p>
            <a:pPr marL="342900" indent="-342900">
              <a:lnSpc>
                <a:spcPct val="90000"/>
              </a:lnSpc>
              <a:buFont typeface="Arial" pitchFamily="34" charset="0"/>
              <a:buChar char="•"/>
            </a:pPr>
            <a:r>
              <a:rPr lang="en-US" dirty="0"/>
              <a:t>Six months after the initial ICU video viewing, a follow-up four-question survey will be sent. These questions will then be included in our annual pulse/corporate climate survey.</a:t>
            </a:r>
          </a:p>
          <a:p>
            <a:pPr marL="342900" indent="-342900">
              <a:lnSpc>
                <a:spcPct val="90000"/>
              </a:lnSpc>
              <a:buFont typeface="Arial" pitchFamily="34" charset="0"/>
              <a:buChar char="•"/>
            </a:pPr>
            <a:r>
              <a:rPr lang="en-US" dirty="0"/>
              <a:t>The resource flyer is to be made available during health fairs and open enrollment.</a:t>
            </a:r>
          </a:p>
          <a:p>
            <a:pPr marL="342900" indent="-342900">
              <a:lnSpc>
                <a:spcPct val="90000"/>
              </a:lnSpc>
              <a:buFont typeface="Arial" pitchFamily="34" charset="0"/>
              <a:buChar char="•"/>
            </a:pPr>
            <a:r>
              <a:rPr lang="en-US" dirty="0"/>
              <a:t>The ICU video will be added to our new-hire onboarding meetings, and the resource flyer will be provided to new employees.</a:t>
            </a:r>
          </a:p>
          <a:p>
            <a:pPr>
              <a:lnSpc>
                <a:spcPct val="90000"/>
              </a:lnSpc>
            </a:pPr>
            <a:endParaRPr lang="en-US" dirty="0"/>
          </a:p>
        </p:txBody>
      </p:sp>
      <p:sp>
        <p:nvSpPr>
          <p:cNvPr id="2" name="Slide Number Placeholder 1"/>
          <p:cNvSpPr>
            <a:spLocks noGrp="1"/>
          </p:cNvSpPr>
          <p:nvPr>
            <p:ph type="sldNum" sz="quarter" idx="12"/>
          </p:nvPr>
        </p:nvSpPr>
        <p:spPr/>
        <p:txBody>
          <a:bodyPr/>
          <a:lstStyle/>
          <a:p>
            <a:fld id="{89F1543C-68EC-0F4F-840A-9694DEBC7C51}" type="slidenum">
              <a:rPr lang="en-US" smtClean="0"/>
              <a:t>14</a:t>
            </a:fld>
            <a:endParaRPr lang="en-US"/>
          </a:p>
        </p:txBody>
      </p:sp>
    </p:spTree>
    <p:extLst>
      <p:ext uri="{BB962C8B-B14F-4D97-AF65-F5344CB8AC3E}">
        <p14:creationId xmlns:p14="http://schemas.microsoft.com/office/powerpoint/2010/main" val="19244801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TAKE ACTION : IMPLEMENTATION PART 3</a:t>
            </a:r>
            <a:endParaRPr lang="en-US" dirty="0"/>
          </a:p>
        </p:txBody>
      </p:sp>
      <p:sp>
        <p:nvSpPr>
          <p:cNvPr id="9" name="TextBox 8"/>
          <p:cNvSpPr txBox="1"/>
          <p:nvPr/>
        </p:nvSpPr>
        <p:spPr>
          <a:xfrm>
            <a:off x="457630" y="1387389"/>
            <a:ext cx="8162495" cy="1338828"/>
          </a:xfrm>
          <a:prstGeom prst="rect">
            <a:avLst/>
          </a:prstGeom>
          <a:noFill/>
        </p:spPr>
        <p:txBody>
          <a:bodyPr wrap="square" rtlCol="0">
            <a:spAutoFit/>
          </a:bodyPr>
          <a:lstStyle/>
          <a:p>
            <a:pPr>
              <a:lnSpc>
                <a:spcPct val="90000"/>
              </a:lnSpc>
            </a:pPr>
            <a:r>
              <a:rPr lang="en-US" dirty="0"/>
              <a:t>Review of the ICU Program and our resources:</a:t>
            </a:r>
          </a:p>
          <a:p>
            <a:pPr>
              <a:lnSpc>
                <a:spcPct val="90000"/>
              </a:lnSpc>
            </a:pPr>
            <a:endParaRPr lang="en-US" dirty="0"/>
          </a:p>
          <a:p>
            <a:pPr marL="342900" indent="-342900">
              <a:lnSpc>
                <a:spcPct val="90000"/>
              </a:lnSpc>
              <a:buFont typeface="Arial" pitchFamily="34" charset="0"/>
              <a:buChar char="•"/>
            </a:pPr>
            <a:r>
              <a:rPr lang="en-US" dirty="0"/>
              <a:t>Analyze the results of the surveys and review other metrics semiannually.</a:t>
            </a:r>
          </a:p>
          <a:p>
            <a:pPr marL="342900" indent="-342900">
              <a:lnSpc>
                <a:spcPct val="90000"/>
              </a:lnSpc>
              <a:buFont typeface="Arial" pitchFamily="34" charset="0"/>
              <a:buChar char="•"/>
            </a:pPr>
            <a:r>
              <a:rPr lang="en-US" dirty="0"/>
              <a:t>Determine whether updates in our resources are necessary.</a:t>
            </a:r>
          </a:p>
          <a:p>
            <a:pPr>
              <a:lnSpc>
                <a:spcPct val="90000"/>
              </a:lnSpc>
            </a:pPr>
            <a:endParaRPr lang="en-US" dirty="0"/>
          </a:p>
        </p:txBody>
      </p:sp>
      <p:sp>
        <p:nvSpPr>
          <p:cNvPr id="2" name="Slide Number Placeholder 1"/>
          <p:cNvSpPr>
            <a:spLocks noGrp="1"/>
          </p:cNvSpPr>
          <p:nvPr>
            <p:ph type="sldNum" sz="quarter" idx="12"/>
          </p:nvPr>
        </p:nvSpPr>
        <p:spPr/>
        <p:txBody>
          <a:bodyPr/>
          <a:lstStyle/>
          <a:p>
            <a:fld id="{89F1543C-68EC-0F4F-840A-9694DEBC7C51}" type="slidenum">
              <a:rPr lang="en-US" smtClean="0"/>
              <a:t>15</a:t>
            </a:fld>
            <a:endParaRPr lang="en-US"/>
          </a:p>
        </p:txBody>
      </p:sp>
    </p:spTree>
    <p:extLst>
      <p:ext uri="{BB962C8B-B14F-4D97-AF65-F5344CB8AC3E}">
        <p14:creationId xmlns:p14="http://schemas.microsoft.com/office/powerpoint/2010/main" val="3874733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TAKE ACTION : MANAGERS/SUPERVISORS</a:t>
            </a:r>
            <a:endParaRPr lang="en-US" dirty="0"/>
          </a:p>
        </p:txBody>
      </p:sp>
      <p:sp>
        <p:nvSpPr>
          <p:cNvPr id="9" name="TextBox 8"/>
          <p:cNvSpPr txBox="1"/>
          <p:nvPr/>
        </p:nvSpPr>
        <p:spPr>
          <a:xfrm>
            <a:off x="457630" y="1387389"/>
            <a:ext cx="8162495" cy="3333220"/>
          </a:xfrm>
          <a:prstGeom prst="rect">
            <a:avLst/>
          </a:prstGeom>
          <a:noFill/>
        </p:spPr>
        <p:txBody>
          <a:bodyPr wrap="square" rtlCol="0">
            <a:spAutoFit/>
          </a:bodyPr>
          <a:lstStyle/>
          <a:p>
            <a:pPr>
              <a:lnSpc>
                <a:spcPct val="90000"/>
              </a:lnSpc>
            </a:pPr>
            <a:r>
              <a:rPr lang="en-US" dirty="0"/>
              <a:t>As managers/supervisors, you are in a unique position to notice the signs and symptoms of distress and to create an environment where it is safe for employees to seek the help they may need.</a:t>
            </a:r>
          </a:p>
          <a:p>
            <a:pPr>
              <a:lnSpc>
                <a:spcPct val="90000"/>
              </a:lnSpc>
            </a:pPr>
            <a:endParaRPr lang="en-US" dirty="0"/>
          </a:p>
          <a:p>
            <a:pPr>
              <a:lnSpc>
                <a:spcPct val="90000"/>
              </a:lnSpc>
            </a:pPr>
            <a:r>
              <a:rPr lang="en-US" dirty="0"/>
              <a:t>We ask that you</a:t>
            </a:r>
            <a:r>
              <a:rPr lang="en-US" dirty="0" smtClean="0"/>
              <a:t>:</a:t>
            </a:r>
          </a:p>
          <a:p>
            <a:pPr>
              <a:lnSpc>
                <a:spcPct val="90000"/>
              </a:lnSpc>
            </a:pPr>
            <a:endParaRPr lang="en-US" dirty="0"/>
          </a:p>
          <a:p>
            <a:pPr marL="342900" indent="-342900">
              <a:lnSpc>
                <a:spcPct val="90000"/>
              </a:lnSpc>
              <a:buFont typeface="Arial" pitchFamily="34" charset="0"/>
              <a:buChar char="•"/>
            </a:pPr>
            <a:r>
              <a:rPr lang="en-US" dirty="0"/>
              <a:t>Mention the ICU Program at team meetings.</a:t>
            </a:r>
          </a:p>
          <a:p>
            <a:pPr marL="342900" indent="-342900">
              <a:lnSpc>
                <a:spcPct val="90000"/>
              </a:lnSpc>
              <a:buFont typeface="Arial" pitchFamily="34" charset="0"/>
              <a:buChar char="•"/>
            </a:pPr>
            <a:r>
              <a:rPr lang="en-US" dirty="0"/>
              <a:t>Encourage participation.</a:t>
            </a:r>
          </a:p>
          <a:p>
            <a:pPr marL="342900" indent="-342900">
              <a:lnSpc>
                <a:spcPct val="90000"/>
              </a:lnSpc>
              <a:buFont typeface="Arial" pitchFamily="34" charset="0"/>
              <a:buChar char="•"/>
            </a:pPr>
            <a:r>
              <a:rPr lang="en-US" dirty="0"/>
              <a:t>Share the available resources.</a:t>
            </a:r>
          </a:p>
          <a:p>
            <a:pPr>
              <a:lnSpc>
                <a:spcPct val="90000"/>
              </a:lnSpc>
            </a:pPr>
            <a:endParaRPr lang="en-US" dirty="0"/>
          </a:p>
          <a:p>
            <a:pPr>
              <a:lnSpc>
                <a:spcPct val="90000"/>
              </a:lnSpc>
            </a:pPr>
            <a:r>
              <a:rPr lang="en-US" dirty="0"/>
              <a:t>Note: Recognize that neither managers/supervisors nor team members are to diagnose colleagues. Rather, refer those in visible distress to the resources that are available.</a:t>
            </a:r>
          </a:p>
        </p:txBody>
      </p:sp>
      <p:sp>
        <p:nvSpPr>
          <p:cNvPr id="2" name="Slide Number Placeholder 1"/>
          <p:cNvSpPr>
            <a:spLocks noGrp="1"/>
          </p:cNvSpPr>
          <p:nvPr>
            <p:ph type="sldNum" sz="quarter" idx="12"/>
          </p:nvPr>
        </p:nvSpPr>
        <p:spPr/>
        <p:txBody>
          <a:bodyPr/>
          <a:lstStyle/>
          <a:p>
            <a:fld id="{89F1543C-68EC-0F4F-840A-9694DEBC7C51}" type="slidenum">
              <a:rPr lang="en-US" smtClean="0"/>
              <a:t>16</a:t>
            </a:fld>
            <a:endParaRPr lang="en-US"/>
          </a:p>
        </p:txBody>
      </p:sp>
    </p:spTree>
    <p:extLst>
      <p:ext uri="{BB962C8B-B14F-4D97-AF65-F5344CB8AC3E}">
        <p14:creationId xmlns:p14="http://schemas.microsoft.com/office/powerpoint/2010/main" val="12477408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ENDNOTES</a:t>
            </a:r>
            <a:endParaRPr lang="en-US" dirty="0"/>
          </a:p>
        </p:txBody>
      </p:sp>
      <p:sp>
        <p:nvSpPr>
          <p:cNvPr id="9" name="TextBox 8"/>
          <p:cNvSpPr txBox="1"/>
          <p:nvPr/>
        </p:nvSpPr>
        <p:spPr>
          <a:xfrm>
            <a:off x="457630" y="1387389"/>
            <a:ext cx="8162495" cy="4967514"/>
          </a:xfrm>
          <a:prstGeom prst="rect">
            <a:avLst/>
          </a:prstGeom>
          <a:noFill/>
        </p:spPr>
        <p:txBody>
          <a:bodyPr wrap="square" rtlCol="0">
            <a:spAutoFit/>
          </a:bodyPr>
          <a:lstStyle/>
          <a:p>
            <a:pPr marL="346075" indent="-346075">
              <a:lnSpc>
                <a:spcPct val="90000"/>
              </a:lnSpc>
              <a:buFont typeface="Arial" charset="0"/>
              <a:buAutoNum type="arabicPeriod"/>
            </a:pPr>
            <a:r>
              <a:rPr lang="en-US" sz="1600" dirty="0"/>
              <a:t>Rollin </a:t>
            </a:r>
            <a:r>
              <a:rPr lang="en-US" sz="1600" dirty="0" err="1"/>
              <a:t>McCraty</a:t>
            </a:r>
            <a:r>
              <a:rPr lang="en-US" sz="1600" dirty="0"/>
              <a:t> and Dana </a:t>
            </a:r>
            <a:r>
              <a:rPr lang="en-US" sz="1600" dirty="0" err="1"/>
              <a:t>Tomasino</a:t>
            </a:r>
            <a:r>
              <a:rPr lang="en-US" sz="1600" dirty="0"/>
              <a:t>, “Emotional Stress, Positive Emotions, and Psychophysiological Coherence,” in </a:t>
            </a:r>
            <a:r>
              <a:rPr lang="en-US" sz="1600" i="1" dirty="0"/>
              <a:t>Stress in health and disease</a:t>
            </a:r>
            <a:r>
              <a:rPr lang="en-US" sz="1600" dirty="0"/>
              <a:t>, B. B. </a:t>
            </a:r>
            <a:r>
              <a:rPr lang="en-US" sz="1600" dirty="0" err="1"/>
              <a:t>Arnetz</a:t>
            </a:r>
            <a:r>
              <a:rPr lang="en-US" sz="1600" dirty="0"/>
              <a:t> &amp; R. Ekman (eds.), (</a:t>
            </a:r>
            <a:r>
              <a:rPr lang="en-US" sz="1600" dirty="0" err="1"/>
              <a:t>Weinheim</a:t>
            </a:r>
            <a:r>
              <a:rPr lang="en-US" sz="1600" dirty="0"/>
              <a:t>, Germany: Wiley-VCH, 2009), 342–364.</a:t>
            </a:r>
          </a:p>
          <a:p>
            <a:pPr marL="346075" indent="-346075">
              <a:lnSpc>
                <a:spcPct val="90000"/>
              </a:lnSpc>
              <a:buFont typeface="Arial" charset="0"/>
              <a:buAutoNum type="arabicPeriod"/>
            </a:pPr>
            <a:r>
              <a:rPr lang="en-US" sz="1600" dirty="0"/>
              <a:t>Partnership for Workplace Mental Health,</a:t>
            </a:r>
            <a:r>
              <a:rPr lang="en-US" sz="1600" i="1" dirty="0"/>
              <a:t> Employer practices for addressing stress and building resilience</a:t>
            </a:r>
            <a:r>
              <a:rPr lang="en-US" sz="1600" dirty="0"/>
              <a:t> (Arlington, VA: Partnership for Workplace Mental Health, August 2013). Available at www.workplacementalhealth.org/stress_whitepaper</a:t>
            </a:r>
          </a:p>
          <a:p>
            <a:pPr marL="346075" indent="-346075">
              <a:lnSpc>
                <a:spcPct val="90000"/>
              </a:lnSpc>
              <a:buFont typeface="Arial" charset="0"/>
              <a:buAutoNum type="arabicPeriod"/>
            </a:pPr>
            <a:r>
              <a:rPr lang="en-US" sz="1600" dirty="0"/>
              <a:t>National Institute of Mental Health, </a:t>
            </a:r>
            <a:r>
              <a:rPr lang="en-US" sz="1600" i="1" dirty="0"/>
              <a:t>Statistics: Any Disorder Among Adults</a:t>
            </a:r>
            <a:r>
              <a:rPr lang="en-US" sz="1600" dirty="0"/>
              <a:t>. (</a:t>
            </a:r>
            <a:r>
              <a:rPr lang="en-US" sz="1600" dirty="0" err="1"/>
              <a:t>n.d.</a:t>
            </a:r>
            <a:r>
              <a:rPr lang="en-US" sz="1600" dirty="0"/>
              <a:t>). Retrieved March 5, 2013, from </a:t>
            </a:r>
            <a:r>
              <a:rPr lang="en-US" sz="1600" dirty="0">
                <a:hlinkClick r:id="rId4"/>
              </a:rPr>
              <a:t>http://www.nimh.nih.gov/statistics/1ANYDIS_ADULT.shtml</a:t>
            </a:r>
            <a:r>
              <a:rPr lang="en-US" sz="1600" dirty="0"/>
              <a:t> </a:t>
            </a:r>
          </a:p>
          <a:p>
            <a:pPr marL="346075" indent="-346075">
              <a:lnSpc>
                <a:spcPct val="90000"/>
              </a:lnSpc>
              <a:buFont typeface="Arial" charset="0"/>
              <a:buAutoNum type="arabicPeriod"/>
            </a:pPr>
            <a:r>
              <a:rPr lang="de-DE" sz="1600" dirty="0"/>
              <a:t>W. F. Stewart, Ricci, J. A., Chee, E., Hahn, S. R., and Morganstein, D. </a:t>
            </a:r>
            <a:r>
              <a:rPr lang="en-US" sz="1600" dirty="0"/>
              <a:t>(June 18, 2003). Cost of lost productive work time among US workers with depression. </a:t>
            </a:r>
            <a:r>
              <a:rPr lang="en-US" sz="1600" i="1" dirty="0"/>
              <a:t>JAMA: Journal of the American Medical Association </a:t>
            </a:r>
            <a:r>
              <a:rPr lang="en-US" sz="1600" dirty="0"/>
              <a:t>289(23): 3135–3144.</a:t>
            </a:r>
          </a:p>
          <a:p>
            <a:pPr marL="346075" indent="-346075">
              <a:lnSpc>
                <a:spcPct val="90000"/>
              </a:lnSpc>
              <a:buFont typeface="Arial" charset="0"/>
              <a:buAutoNum type="arabicPeriod"/>
            </a:pPr>
            <a:r>
              <a:rPr lang="en-US" sz="1600" dirty="0"/>
              <a:t>J. F. Marlowe. (March 2002). Depression’s Surprising Toll on Worker Productivity. </a:t>
            </a:r>
            <a:r>
              <a:rPr lang="en-US" sz="1600" i="1" dirty="0"/>
              <a:t>Employee Benefits Journal</a:t>
            </a:r>
            <a:r>
              <a:rPr lang="en-US" sz="1600" dirty="0"/>
              <a:t> 27: 16–20.</a:t>
            </a:r>
          </a:p>
          <a:p>
            <a:pPr marL="346075" indent="-346075">
              <a:lnSpc>
                <a:spcPct val="90000"/>
              </a:lnSpc>
              <a:buFont typeface="Arial" charset="0"/>
              <a:buAutoNum type="arabicPeriod"/>
            </a:pPr>
            <a:r>
              <a:rPr lang="en-US" sz="1600" dirty="0"/>
              <a:t>Sarah von Schrader and </a:t>
            </a:r>
            <a:r>
              <a:rPr lang="en-US" sz="1600" dirty="0" err="1"/>
              <a:t>Zafar</a:t>
            </a:r>
            <a:r>
              <a:rPr lang="en-US" sz="1600" dirty="0"/>
              <a:t> E. </a:t>
            </a:r>
            <a:r>
              <a:rPr lang="en-US" sz="1600" dirty="0" err="1"/>
              <a:t>Nazarov</a:t>
            </a:r>
            <a:r>
              <a:rPr lang="en-US" sz="1600" dirty="0"/>
              <a:t>, </a:t>
            </a:r>
            <a:r>
              <a:rPr lang="en-US" sz="1600" i="1" dirty="0"/>
              <a:t>Discrimination Charges: Identifying Patterns and Employer Factors</a:t>
            </a:r>
            <a:r>
              <a:rPr lang="en-US" sz="1600" dirty="0"/>
              <a:t> (2013, October). Panel conducted at the Employer Practices: State of the Science Conference in Arlington, VA. </a:t>
            </a:r>
            <a:r>
              <a:rPr lang="en-US" sz="1600" dirty="0">
                <a:hlinkClick r:id="rId5"/>
              </a:rPr>
              <a:t>http://www.employerpracticesrrtc.org/projects/eeoc/</a:t>
            </a:r>
            <a:r>
              <a:rPr lang="en-US" sz="1600" dirty="0"/>
              <a:t> </a:t>
            </a:r>
          </a:p>
          <a:p>
            <a:pPr marL="346075" indent="-346075">
              <a:lnSpc>
                <a:spcPct val="90000"/>
              </a:lnSpc>
              <a:buFont typeface="Arial" charset="0"/>
              <a:buAutoNum type="arabicPeriod"/>
            </a:pPr>
            <a:r>
              <a:rPr lang="de-DE" sz="1600" dirty="0"/>
              <a:t>Mayo Clinic, </a:t>
            </a:r>
            <a:r>
              <a:rPr lang="en-US" sz="1600" i="1" dirty="0"/>
              <a:t>Need stress relief? Try the 4 A's</a:t>
            </a:r>
            <a:r>
              <a:rPr lang="en-US" sz="1600" dirty="0"/>
              <a:t>. </a:t>
            </a:r>
            <a:r>
              <a:rPr lang="de-DE" sz="1600" dirty="0"/>
              <a:t>(</a:t>
            </a:r>
            <a:r>
              <a:rPr lang="en-US" sz="1600" dirty="0"/>
              <a:t>July 23, 2013). Retrieved from </a:t>
            </a:r>
            <a:r>
              <a:rPr lang="de-DE" sz="1600" dirty="0">
                <a:hlinkClick r:id="rId6"/>
              </a:rPr>
              <a:t>http://www.mayoclinic.org/healthy-living/stress-management/in-depth/stress-relief/art-20044476?pg=2</a:t>
            </a:r>
            <a:endParaRPr lang="de-DE" sz="1600" dirty="0"/>
          </a:p>
          <a:p>
            <a:pPr marL="346075" indent="-346075">
              <a:lnSpc>
                <a:spcPct val="90000"/>
              </a:lnSpc>
              <a:buFont typeface="Arial" charset="0"/>
              <a:buAutoNum type="arabicPeriod"/>
            </a:pPr>
            <a:r>
              <a:rPr lang="en-US" sz="1600" i="1" dirty="0"/>
              <a:t>Health Care Reform for Americans with Severe Mental Illnesses: Report of the National Advisory Mental Health Council</a:t>
            </a:r>
            <a:r>
              <a:rPr lang="en-US" sz="1600" dirty="0"/>
              <a:t>. (October 1993). Produced in response to a request by the Senate Committee on Appropriations, </a:t>
            </a:r>
            <a:r>
              <a:rPr lang="en-US" sz="1600" i="1" dirty="0"/>
              <a:t>American Journal of Psychiatry </a:t>
            </a:r>
            <a:r>
              <a:rPr lang="en-US" sz="1600" dirty="0"/>
              <a:t>150: 10.</a:t>
            </a:r>
          </a:p>
        </p:txBody>
      </p:sp>
      <p:sp>
        <p:nvSpPr>
          <p:cNvPr id="2" name="Slide Number Placeholder 1"/>
          <p:cNvSpPr>
            <a:spLocks noGrp="1"/>
          </p:cNvSpPr>
          <p:nvPr>
            <p:ph type="sldNum" sz="quarter" idx="12"/>
          </p:nvPr>
        </p:nvSpPr>
        <p:spPr/>
        <p:txBody>
          <a:bodyPr/>
          <a:lstStyle/>
          <a:p>
            <a:fld id="{89F1543C-68EC-0F4F-840A-9694DEBC7C51}" type="slidenum">
              <a:rPr lang="en-US" smtClean="0"/>
              <a:t>17</a:t>
            </a:fld>
            <a:endParaRPr lang="en-US"/>
          </a:p>
        </p:txBody>
      </p:sp>
    </p:spTree>
    <p:extLst>
      <p:ext uri="{BB962C8B-B14F-4D97-AF65-F5344CB8AC3E}">
        <p14:creationId xmlns:p14="http://schemas.microsoft.com/office/powerpoint/2010/main" val="22101236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dirty="0"/>
                <a:t> Your Logo Here</a:t>
              </a:r>
              <a:br>
                <a:rPr lang="en-US" sz="1000" dirty="0"/>
              </a:br>
              <a:r>
                <a:rPr lang="en-US" sz="800" i="1" dirty="0"/>
                <a:t>(Not to exceed size of orange box)</a:t>
              </a:r>
            </a:p>
          </p:txBody>
        </p:sp>
      </p:grpSp>
      <p:sp>
        <p:nvSpPr>
          <p:cNvPr id="9" name="TextBox 8"/>
          <p:cNvSpPr txBox="1"/>
          <p:nvPr/>
        </p:nvSpPr>
        <p:spPr>
          <a:xfrm>
            <a:off x="457630" y="1387389"/>
            <a:ext cx="8162495" cy="2529923"/>
          </a:xfrm>
          <a:prstGeom prst="rect">
            <a:avLst/>
          </a:prstGeom>
          <a:noFill/>
        </p:spPr>
        <p:txBody>
          <a:bodyPr wrap="square" rtlCol="0">
            <a:spAutoFit/>
          </a:bodyPr>
          <a:lstStyle/>
          <a:p>
            <a:pPr>
              <a:lnSpc>
                <a:spcPct val="90000"/>
              </a:lnSpc>
            </a:pPr>
            <a:endParaRPr lang="en-US" dirty="0"/>
          </a:p>
          <a:p>
            <a:r>
              <a:rPr lang="en-US" dirty="0"/>
              <a:t>This ICU Program message is brought to you by the Partnership for Workplace Mental Health, a program of the American Psychiatric Foundation. The ICU concept was donated by DuPont. </a:t>
            </a:r>
          </a:p>
          <a:p>
            <a:endParaRPr lang="en-US" dirty="0"/>
          </a:p>
          <a:p>
            <a:r>
              <a:rPr lang="en-US" dirty="0"/>
              <a:t>Copyright © 2014 by the American Psychiatric Foundation. All rights reserved. </a:t>
            </a:r>
          </a:p>
          <a:p>
            <a:endParaRPr lang="en-US" dirty="0"/>
          </a:p>
          <a:p>
            <a:r>
              <a:rPr lang="en-US" dirty="0"/>
              <a:t>Not for commercial use.</a:t>
            </a:r>
          </a:p>
          <a:p>
            <a:pPr>
              <a:lnSpc>
                <a:spcPct val="90000"/>
              </a:lnSpc>
            </a:pPr>
            <a:endParaRPr lang="en-US" dirty="0"/>
          </a:p>
        </p:txBody>
      </p:sp>
      <p:sp>
        <p:nvSpPr>
          <p:cNvPr id="2" name="Slide Number Placeholder 1"/>
          <p:cNvSpPr>
            <a:spLocks noGrp="1"/>
          </p:cNvSpPr>
          <p:nvPr>
            <p:ph type="sldNum" sz="quarter" idx="12"/>
          </p:nvPr>
        </p:nvSpPr>
        <p:spPr/>
        <p:txBody>
          <a:bodyPr/>
          <a:lstStyle/>
          <a:p>
            <a:fld id="{89F1543C-68EC-0F4F-840A-9694DEBC7C51}" type="slidenum">
              <a:rPr lang="en-US" smtClean="0"/>
              <a:t>18</a:t>
            </a:fld>
            <a:endParaRPr lang="en-US"/>
          </a:p>
        </p:txBody>
      </p:sp>
    </p:spTree>
    <p:extLst>
      <p:ext uri="{BB962C8B-B14F-4D97-AF65-F5344CB8AC3E}">
        <p14:creationId xmlns:p14="http://schemas.microsoft.com/office/powerpoint/2010/main" val="16575536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Titl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8" name="Group 7"/>
          <p:cNvGrpSpPr/>
          <p:nvPr/>
        </p:nvGrpSpPr>
        <p:grpSpPr>
          <a:xfrm>
            <a:off x="1555940" y="1979452"/>
            <a:ext cx="2642808" cy="1418798"/>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437128"/>
              <a:ext cx="2642808" cy="553998"/>
            </a:xfrm>
            <a:prstGeom prst="rect">
              <a:avLst/>
            </a:prstGeom>
            <a:noFill/>
          </p:spPr>
          <p:txBody>
            <a:bodyPr wrap="square" rtlCol="0">
              <a:spAutoFit/>
            </a:bodyPr>
            <a:lstStyle/>
            <a:p>
              <a:pPr algn="ctr"/>
              <a:r>
                <a:rPr lang="en-US"/>
                <a:t> Your Logo Here</a:t>
              </a:r>
              <a:br>
                <a:rPr lang="en-US"/>
              </a:br>
              <a:r>
                <a:rPr lang="en-US" sz="1200" i="1"/>
                <a:t>(Not to exceed size of orange box)</a:t>
              </a:r>
            </a:p>
          </p:txBody>
        </p:sp>
      </p:grpSp>
      <p:sp>
        <p:nvSpPr>
          <p:cNvPr id="2" name="TextBox 1"/>
          <p:cNvSpPr txBox="1"/>
          <p:nvPr/>
        </p:nvSpPr>
        <p:spPr>
          <a:xfrm>
            <a:off x="1555940" y="4016113"/>
            <a:ext cx="6258076" cy="1107996"/>
          </a:xfrm>
          <a:prstGeom prst="rect">
            <a:avLst/>
          </a:prstGeom>
          <a:noFill/>
        </p:spPr>
        <p:txBody>
          <a:bodyPr wrap="square" rtlCol="0">
            <a:spAutoFit/>
          </a:bodyPr>
          <a:lstStyle/>
          <a:p>
            <a:r>
              <a:rPr lang="en-US" sz="6600"/>
              <a:t>TITLE GOES HERE</a:t>
            </a:r>
          </a:p>
        </p:txBody>
      </p:sp>
    </p:spTree>
    <p:extLst>
      <p:ext uri="{BB962C8B-B14F-4D97-AF65-F5344CB8AC3E}">
        <p14:creationId xmlns:p14="http://schemas.microsoft.com/office/powerpoint/2010/main" val="1138434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AGENDA</a:t>
            </a:r>
            <a:endParaRPr lang="en-US" dirty="0"/>
          </a:p>
        </p:txBody>
      </p:sp>
      <p:sp>
        <p:nvSpPr>
          <p:cNvPr id="9" name="TextBox 8"/>
          <p:cNvSpPr txBox="1"/>
          <p:nvPr/>
        </p:nvSpPr>
        <p:spPr>
          <a:xfrm>
            <a:off x="457630" y="1387389"/>
            <a:ext cx="8162495" cy="2585323"/>
          </a:xfrm>
          <a:prstGeom prst="rect">
            <a:avLst/>
          </a:prstGeom>
          <a:noFill/>
        </p:spPr>
        <p:txBody>
          <a:bodyPr wrap="square" rtlCol="0">
            <a:spAutoFit/>
          </a:bodyPr>
          <a:lstStyle/>
          <a:p>
            <a:r>
              <a:rPr lang="en-US" dirty="0"/>
              <a:t>What Is the ICU Program</a:t>
            </a:r>
            <a:r>
              <a:rPr lang="en-US" dirty="0" smtClean="0"/>
              <a:t>?</a:t>
            </a:r>
          </a:p>
          <a:p>
            <a:endParaRPr lang="en-US" dirty="0"/>
          </a:p>
          <a:p>
            <a:r>
              <a:rPr lang="en-US" dirty="0"/>
              <a:t>Business Case for the ICU </a:t>
            </a:r>
            <a:r>
              <a:rPr lang="en-US" dirty="0" smtClean="0"/>
              <a:t>Program</a:t>
            </a:r>
          </a:p>
          <a:p>
            <a:endParaRPr lang="en-US" dirty="0"/>
          </a:p>
          <a:p>
            <a:r>
              <a:rPr lang="en-US" dirty="0"/>
              <a:t>Embrace the ICU </a:t>
            </a:r>
            <a:r>
              <a:rPr lang="en-US" dirty="0" smtClean="0"/>
              <a:t>Concept</a:t>
            </a:r>
          </a:p>
          <a:p>
            <a:endParaRPr lang="en-US" dirty="0"/>
          </a:p>
          <a:p>
            <a:r>
              <a:rPr lang="en-US" dirty="0"/>
              <a:t>Expected </a:t>
            </a:r>
            <a:r>
              <a:rPr lang="en-US" dirty="0" smtClean="0"/>
              <a:t>Outcomes</a:t>
            </a:r>
          </a:p>
          <a:p>
            <a:endParaRPr lang="en-US" dirty="0"/>
          </a:p>
          <a:p>
            <a:r>
              <a:rPr lang="en-US" dirty="0"/>
              <a:t>Take Action</a:t>
            </a:r>
          </a:p>
        </p:txBody>
      </p:sp>
      <p:sp>
        <p:nvSpPr>
          <p:cNvPr id="2" name="Slide Number Placeholder 1"/>
          <p:cNvSpPr>
            <a:spLocks noGrp="1"/>
          </p:cNvSpPr>
          <p:nvPr>
            <p:ph type="sldNum" sz="quarter" idx="12"/>
          </p:nvPr>
        </p:nvSpPr>
        <p:spPr/>
        <p:txBody>
          <a:bodyPr/>
          <a:lstStyle/>
          <a:p>
            <a:fld id="{89F1543C-68EC-0F4F-840A-9694DEBC7C51}" type="slidenum">
              <a:rPr lang="en-US" smtClean="0"/>
              <a:t>2</a:t>
            </a:fld>
            <a:endParaRPr lang="en-US"/>
          </a:p>
        </p:txBody>
      </p:sp>
    </p:spTree>
    <p:extLst>
      <p:ext uri="{BB962C8B-B14F-4D97-AF65-F5344CB8AC3E}">
        <p14:creationId xmlns:p14="http://schemas.microsoft.com/office/powerpoint/2010/main" val="1970568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a:t>TITLE GOES HERE</a:t>
            </a:r>
          </a:p>
        </p:txBody>
      </p:sp>
      <p:sp>
        <p:nvSpPr>
          <p:cNvPr id="9" name="TextBox 8"/>
          <p:cNvSpPr txBox="1"/>
          <p:nvPr/>
        </p:nvSpPr>
        <p:spPr>
          <a:xfrm>
            <a:off x="457630" y="1387389"/>
            <a:ext cx="8162495" cy="369332"/>
          </a:xfrm>
          <a:prstGeom prst="rect">
            <a:avLst/>
          </a:prstGeom>
          <a:noFill/>
        </p:spPr>
        <p:txBody>
          <a:bodyPr wrap="square" rtlCol="0">
            <a:spAutoFit/>
          </a:bodyPr>
          <a:lstStyle/>
          <a:p>
            <a:r>
              <a:rPr lang="en-US" dirty="0"/>
              <a:t>Body Copy goes here</a:t>
            </a:r>
          </a:p>
        </p:txBody>
      </p:sp>
      <p:sp>
        <p:nvSpPr>
          <p:cNvPr id="2" name="Slide Number Placeholder 1"/>
          <p:cNvSpPr>
            <a:spLocks noGrp="1"/>
          </p:cNvSpPr>
          <p:nvPr>
            <p:ph type="sldNum" sz="quarter" idx="12"/>
          </p:nvPr>
        </p:nvSpPr>
        <p:spPr/>
        <p:txBody>
          <a:bodyPr/>
          <a:lstStyle/>
          <a:p>
            <a:r>
              <a:rPr lang="en-US" dirty="0" smtClean="0"/>
              <a:t>1</a:t>
            </a:r>
            <a:endParaRPr lang="en-US" dirty="0"/>
          </a:p>
        </p:txBody>
      </p:sp>
    </p:spTree>
    <p:extLst>
      <p:ext uri="{BB962C8B-B14F-4D97-AF65-F5344CB8AC3E}">
        <p14:creationId xmlns:p14="http://schemas.microsoft.com/office/powerpoint/2010/main" val="3964211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dirty="0"/>
                <a:t> Your Logo Here</a:t>
              </a:r>
              <a:br>
                <a:rPr lang="en-US" sz="1000" dirty="0"/>
              </a:br>
              <a:r>
                <a:rPr lang="en-US" sz="800" i="1" dirty="0"/>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WHAT IS THE ICU PROGRAM?</a:t>
            </a:r>
            <a:endParaRPr lang="en-US" dirty="0"/>
          </a:p>
        </p:txBody>
      </p:sp>
      <p:sp>
        <p:nvSpPr>
          <p:cNvPr id="9" name="TextBox 8"/>
          <p:cNvSpPr txBox="1"/>
          <p:nvPr/>
        </p:nvSpPr>
        <p:spPr>
          <a:xfrm>
            <a:off x="457630" y="1387389"/>
            <a:ext cx="8162495" cy="4579715"/>
          </a:xfrm>
          <a:prstGeom prst="rect">
            <a:avLst/>
          </a:prstGeom>
          <a:noFill/>
        </p:spPr>
        <p:txBody>
          <a:bodyPr wrap="square" rtlCol="0">
            <a:spAutoFit/>
          </a:bodyPr>
          <a:lstStyle/>
          <a:p>
            <a:pPr>
              <a:lnSpc>
                <a:spcPct val="90000"/>
              </a:lnSpc>
            </a:pPr>
            <a:r>
              <a:rPr lang="en-US" dirty="0"/>
              <a:t>The ICU Program is an awareness campaign to improve emotional health. </a:t>
            </a:r>
            <a:endParaRPr lang="en-US" dirty="0" smtClean="0"/>
          </a:p>
          <a:p>
            <a:pPr>
              <a:lnSpc>
                <a:spcPct val="90000"/>
              </a:lnSpc>
            </a:pPr>
            <a:endParaRPr lang="en-US" dirty="0" smtClean="0"/>
          </a:p>
          <a:p>
            <a:pPr>
              <a:lnSpc>
                <a:spcPct val="90000"/>
              </a:lnSpc>
            </a:pPr>
            <a:r>
              <a:rPr lang="en-US" dirty="0" smtClean="0"/>
              <a:t>A </a:t>
            </a:r>
            <a:r>
              <a:rPr lang="en-US" dirty="0"/>
              <a:t>five-minute ICU video is used to convey an analogy that just as people with a physical injury or illness may require help through an </a:t>
            </a:r>
            <a:r>
              <a:rPr lang="en-US" b="1" dirty="0">
                <a:solidFill>
                  <a:srgbClr val="3E7599"/>
                </a:solidFill>
              </a:rPr>
              <a:t>I</a:t>
            </a:r>
            <a:r>
              <a:rPr lang="en-US" dirty="0"/>
              <a:t>ntensive </a:t>
            </a:r>
            <a:r>
              <a:rPr lang="en-US" b="1" dirty="0">
                <a:solidFill>
                  <a:srgbClr val="3E7599"/>
                </a:solidFill>
              </a:rPr>
              <a:t>C</a:t>
            </a:r>
            <a:r>
              <a:rPr lang="en-US" dirty="0"/>
              <a:t>are </a:t>
            </a:r>
            <a:r>
              <a:rPr lang="en-US" b="1" dirty="0">
                <a:solidFill>
                  <a:srgbClr val="3E7599"/>
                </a:solidFill>
              </a:rPr>
              <a:t>U</a:t>
            </a:r>
            <a:r>
              <a:rPr lang="en-US" dirty="0"/>
              <a:t>nit, so people in distress or with a psychological/emotional injury or illness may require help from one another through the three steps of </a:t>
            </a:r>
            <a:r>
              <a:rPr lang="en-US" b="1" dirty="0">
                <a:solidFill>
                  <a:srgbClr val="3E7599"/>
                </a:solidFill>
              </a:rPr>
              <a:t>I</a:t>
            </a:r>
            <a:r>
              <a:rPr lang="en-US" dirty="0"/>
              <a:t>dentify, </a:t>
            </a:r>
            <a:r>
              <a:rPr lang="en-US" b="1" dirty="0">
                <a:solidFill>
                  <a:srgbClr val="3E7599"/>
                </a:solidFill>
              </a:rPr>
              <a:t>C</a:t>
            </a:r>
            <a:r>
              <a:rPr lang="en-US" dirty="0"/>
              <a:t>onnect, and </a:t>
            </a:r>
            <a:r>
              <a:rPr lang="en-US" b="1" dirty="0">
                <a:solidFill>
                  <a:srgbClr val="3E7599"/>
                </a:solidFill>
              </a:rPr>
              <a:t>U</a:t>
            </a:r>
            <a:r>
              <a:rPr lang="en-US" dirty="0"/>
              <a:t>nderstand. </a:t>
            </a:r>
          </a:p>
          <a:p>
            <a:pPr>
              <a:lnSpc>
                <a:spcPct val="90000"/>
              </a:lnSpc>
            </a:pPr>
            <a:endParaRPr lang="en-US" dirty="0" smtClean="0"/>
          </a:p>
          <a:p>
            <a:pPr>
              <a:lnSpc>
                <a:spcPct val="90000"/>
              </a:lnSpc>
            </a:pPr>
            <a:endParaRPr lang="en-US" dirty="0" smtClean="0"/>
          </a:p>
          <a:p>
            <a:pPr>
              <a:lnSpc>
                <a:spcPct val="90000"/>
              </a:lnSpc>
            </a:pPr>
            <a:endParaRPr lang="en-US" dirty="0"/>
          </a:p>
          <a:p>
            <a:pPr>
              <a:lnSpc>
                <a:spcPct val="90000"/>
              </a:lnSpc>
            </a:pPr>
            <a:endParaRPr lang="en-US" dirty="0"/>
          </a:p>
          <a:p>
            <a:pPr algn="ctr">
              <a:lnSpc>
                <a:spcPct val="90000"/>
              </a:lnSpc>
            </a:pPr>
            <a:endParaRPr lang="en-US" b="1" dirty="0" smtClean="0">
              <a:solidFill>
                <a:srgbClr val="F4364C"/>
              </a:solidFill>
            </a:endParaRPr>
          </a:p>
          <a:p>
            <a:pPr algn="ctr">
              <a:lnSpc>
                <a:spcPct val="90000"/>
              </a:lnSpc>
            </a:pPr>
            <a:endParaRPr lang="en-US" b="1" dirty="0">
              <a:solidFill>
                <a:srgbClr val="F4364C"/>
              </a:solidFill>
            </a:endParaRPr>
          </a:p>
          <a:p>
            <a:pPr algn="ctr">
              <a:lnSpc>
                <a:spcPct val="90000"/>
              </a:lnSpc>
            </a:pPr>
            <a:endParaRPr lang="en-US" b="1" dirty="0" smtClean="0">
              <a:solidFill>
                <a:srgbClr val="F4364C"/>
              </a:solidFill>
            </a:endParaRPr>
          </a:p>
          <a:p>
            <a:pPr algn="ctr">
              <a:lnSpc>
                <a:spcPct val="90000"/>
              </a:lnSpc>
            </a:pPr>
            <a:endParaRPr lang="en-US" b="1" dirty="0">
              <a:solidFill>
                <a:srgbClr val="F4364C"/>
              </a:solidFill>
            </a:endParaRPr>
          </a:p>
          <a:p>
            <a:pPr algn="ctr">
              <a:lnSpc>
                <a:spcPct val="90000"/>
              </a:lnSpc>
            </a:pPr>
            <a:endParaRPr lang="en-US" b="1" dirty="0" smtClean="0">
              <a:solidFill>
                <a:srgbClr val="F4364C"/>
              </a:solidFill>
            </a:endParaRPr>
          </a:p>
          <a:p>
            <a:pPr algn="ctr">
              <a:lnSpc>
                <a:spcPct val="90000"/>
              </a:lnSpc>
            </a:pPr>
            <a:r>
              <a:rPr lang="en-US" b="1" dirty="0" smtClean="0">
                <a:solidFill>
                  <a:srgbClr val="3E7599"/>
                </a:solidFill>
              </a:rPr>
              <a:t>ICU </a:t>
            </a:r>
            <a:r>
              <a:rPr lang="en-US" b="1" dirty="0">
                <a:solidFill>
                  <a:srgbClr val="3E7599"/>
                </a:solidFill>
              </a:rPr>
              <a:t>thus becomes “I See You.” </a:t>
            </a:r>
          </a:p>
          <a:p>
            <a:pPr>
              <a:lnSpc>
                <a:spcPct val="90000"/>
              </a:lnSpc>
            </a:pPr>
            <a:endParaRPr lang="en-US" dirty="0"/>
          </a:p>
          <a:p>
            <a:pPr>
              <a:lnSpc>
                <a:spcPct val="90000"/>
              </a:lnSpc>
            </a:pPr>
            <a:endParaRPr lang="en-US" dirty="0"/>
          </a:p>
        </p:txBody>
      </p:sp>
      <p:sp>
        <p:nvSpPr>
          <p:cNvPr id="2" name="Slide Number Placeholder 1"/>
          <p:cNvSpPr>
            <a:spLocks noGrp="1"/>
          </p:cNvSpPr>
          <p:nvPr>
            <p:ph type="sldNum" sz="quarter" idx="12"/>
          </p:nvPr>
        </p:nvSpPr>
        <p:spPr/>
        <p:txBody>
          <a:bodyPr/>
          <a:lstStyle/>
          <a:p>
            <a:fld id="{89F1543C-68EC-0F4F-840A-9694DEBC7C51}" type="slidenum">
              <a:rPr lang="en-US" smtClean="0"/>
              <a:t>3</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4251590892"/>
              </p:ext>
            </p:extLst>
          </p:nvPr>
        </p:nvGraphicFramePr>
        <p:xfrm>
          <a:off x="457200" y="3332075"/>
          <a:ext cx="8001000" cy="1483360"/>
        </p:xfrm>
        <a:graphic>
          <a:graphicData uri="http://schemas.openxmlformats.org/drawingml/2006/table">
            <a:tbl>
              <a:tblPr firstRow="1" bandRow="1">
                <a:tableStyleId>{D7AC3CCA-C797-4891-BE02-D94E43425B78}</a:tableStyleId>
              </a:tblPr>
              <a:tblGrid>
                <a:gridCol w="2209800"/>
                <a:gridCol w="1752600"/>
                <a:gridCol w="4038600"/>
              </a:tblGrid>
              <a:tr h="370840">
                <a:tc>
                  <a:txBody>
                    <a:bodyPr/>
                    <a:lstStyle/>
                    <a:p>
                      <a:pPr marL="0" marR="0" algn="ctr">
                        <a:lnSpc>
                          <a:spcPct val="115000"/>
                        </a:lnSpc>
                        <a:spcBef>
                          <a:spcPts val="0"/>
                        </a:spcBef>
                        <a:spcAft>
                          <a:spcPts val="0"/>
                        </a:spcAft>
                      </a:pPr>
                      <a:r>
                        <a:rPr lang="en-US" sz="1800" dirty="0">
                          <a:solidFill>
                            <a:schemeClr val="bg1"/>
                          </a:solidFill>
                          <a:effectLst/>
                        </a:rPr>
                        <a:t>Physical Health</a:t>
                      </a:r>
                      <a:endParaRPr lang="en-US" sz="1800" dirty="0">
                        <a:solidFill>
                          <a:schemeClr val="bg1"/>
                        </a:solidFill>
                        <a:effectLst/>
                        <a:latin typeface="Calibri"/>
                        <a:ea typeface="Calibri"/>
                        <a:cs typeface="Times New Roman"/>
                      </a:endParaRPr>
                    </a:p>
                  </a:txBody>
                  <a:tcPr marL="68580" marR="68580" marT="0" marB="0">
                    <a:solidFill>
                      <a:srgbClr val="3E7599"/>
                    </a:solidFill>
                  </a:tcPr>
                </a:tc>
                <a:tc>
                  <a:txBody>
                    <a:bodyPr/>
                    <a:lstStyle/>
                    <a:p>
                      <a:pPr marL="0" marR="0" algn="ctr">
                        <a:lnSpc>
                          <a:spcPct val="115000"/>
                        </a:lnSpc>
                        <a:spcBef>
                          <a:spcPts val="0"/>
                        </a:spcBef>
                        <a:spcAft>
                          <a:spcPts val="0"/>
                        </a:spcAft>
                      </a:pPr>
                      <a:r>
                        <a:rPr lang="en-US" sz="1800" dirty="0">
                          <a:solidFill>
                            <a:schemeClr val="bg1"/>
                          </a:solidFill>
                          <a:effectLst/>
                        </a:rPr>
                        <a:t>“I See You”</a:t>
                      </a:r>
                      <a:endParaRPr lang="en-US" sz="1800" dirty="0">
                        <a:solidFill>
                          <a:schemeClr val="bg1"/>
                        </a:solidFill>
                        <a:effectLst/>
                        <a:latin typeface="Calibri"/>
                        <a:ea typeface="Calibri"/>
                        <a:cs typeface="Times New Roman"/>
                      </a:endParaRPr>
                    </a:p>
                  </a:txBody>
                  <a:tcPr marL="68580" marR="68580" marT="0" marB="0">
                    <a:solidFill>
                      <a:srgbClr val="3E7599"/>
                    </a:solidFill>
                  </a:tcPr>
                </a:tc>
                <a:tc>
                  <a:txBody>
                    <a:bodyPr/>
                    <a:lstStyle/>
                    <a:p>
                      <a:pPr marL="0" marR="0" algn="ctr">
                        <a:lnSpc>
                          <a:spcPct val="115000"/>
                        </a:lnSpc>
                        <a:spcBef>
                          <a:spcPts val="0"/>
                        </a:spcBef>
                        <a:spcAft>
                          <a:spcPts val="0"/>
                        </a:spcAft>
                      </a:pPr>
                      <a:r>
                        <a:rPr lang="en-US" sz="1800" dirty="0" smtClean="0">
                          <a:solidFill>
                            <a:schemeClr val="bg1"/>
                          </a:solidFill>
                          <a:effectLst/>
                        </a:rPr>
                        <a:t>ICU Steps to Improve</a:t>
                      </a:r>
                      <a:r>
                        <a:rPr lang="en-US" sz="1800" baseline="0" dirty="0" smtClean="0">
                          <a:solidFill>
                            <a:schemeClr val="bg1"/>
                          </a:solidFill>
                          <a:effectLst/>
                        </a:rPr>
                        <a:t> Emotional </a:t>
                      </a:r>
                      <a:r>
                        <a:rPr lang="en-US" sz="1800" dirty="0" smtClean="0">
                          <a:solidFill>
                            <a:schemeClr val="bg1"/>
                          </a:solidFill>
                          <a:effectLst/>
                        </a:rPr>
                        <a:t>Health</a:t>
                      </a:r>
                      <a:endParaRPr lang="en-US" sz="1800" dirty="0">
                        <a:solidFill>
                          <a:schemeClr val="bg1"/>
                        </a:solidFill>
                        <a:effectLst/>
                        <a:latin typeface="Calibri"/>
                        <a:ea typeface="Calibri"/>
                        <a:cs typeface="Times New Roman"/>
                      </a:endParaRPr>
                    </a:p>
                  </a:txBody>
                  <a:tcPr marL="68580" marR="68580" marT="0" marB="0">
                    <a:solidFill>
                      <a:srgbClr val="3E7599"/>
                    </a:solidFill>
                  </a:tcPr>
                </a:tc>
              </a:tr>
              <a:tr h="370840">
                <a:tc>
                  <a:txBody>
                    <a:bodyPr/>
                    <a:lstStyle/>
                    <a:p>
                      <a:pPr marL="0" marR="0" algn="ctr">
                        <a:lnSpc>
                          <a:spcPct val="115000"/>
                        </a:lnSpc>
                        <a:spcBef>
                          <a:spcPts val="0"/>
                        </a:spcBef>
                        <a:spcAft>
                          <a:spcPts val="0"/>
                        </a:spcAft>
                      </a:pPr>
                      <a:r>
                        <a:rPr lang="en-US" sz="1800" b="1" dirty="0">
                          <a:solidFill>
                            <a:srgbClr val="3E7599"/>
                          </a:solidFill>
                          <a:effectLst/>
                        </a:rPr>
                        <a:t>I</a:t>
                      </a:r>
                      <a:r>
                        <a:rPr lang="en-US" sz="1800" dirty="0">
                          <a:effectLst/>
                        </a:rPr>
                        <a:t>ntensive</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a:solidFill>
                            <a:srgbClr val="3E7599"/>
                          </a:solidFill>
                          <a:effectLst/>
                        </a:rPr>
                        <a:t>I</a:t>
                      </a:r>
                      <a:endParaRPr lang="en-US" sz="1800" b="1" dirty="0">
                        <a:solidFill>
                          <a:srgbClr val="3E7599"/>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smtClean="0">
                          <a:solidFill>
                            <a:srgbClr val="3E7599"/>
                          </a:solidFill>
                          <a:effectLst/>
                        </a:rPr>
                        <a:t>Identify</a:t>
                      </a:r>
                      <a:r>
                        <a:rPr lang="en-US" sz="1800" dirty="0" smtClean="0">
                          <a:effectLst/>
                        </a:rPr>
                        <a:t> the signs</a:t>
                      </a:r>
                      <a:endParaRPr lang="en-US" sz="1800" dirty="0">
                        <a:effectLst/>
                        <a:latin typeface="Calibri"/>
                        <a:ea typeface="Calibri"/>
                        <a:cs typeface="Times New Roman"/>
                      </a:endParaRPr>
                    </a:p>
                  </a:txBody>
                  <a:tcPr marL="68580" marR="68580" marT="0" marB="0"/>
                </a:tc>
              </a:tr>
              <a:tr h="370840">
                <a:tc>
                  <a:txBody>
                    <a:bodyPr/>
                    <a:lstStyle/>
                    <a:p>
                      <a:pPr marL="0" marR="0" algn="ctr">
                        <a:lnSpc>
                          <a:spcPct val="115000"/>
                        </a:lnSpc>
                        <a:spcBef>
                          <a:spcPts val="0"/>
                        </a:spcBef>
                        <a:spcAft>
                          <a:spcPts val="0"/>
                        </a:spcAft>
                      </a:pPr>
                      <a:r>
                        <a:rPr lang="en-US" sz="1800" b="1" dirty="0">
                          <a:solidFill>
                            <a:srgbClr val="3E7599"/>
                          </a:solidFill>
                          <a:effectLst/>
                        </a:rPr>
                        <a:t>C</a:t>
                      </a:r>
                      <a:r>
                        <a:rPr lang="en-US" sz="1800" dirty="0">
                          <a:effectLst/>
                        </a:rPr>
                        <a:t>are</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a:solidFill>
                            <a:srgbClr val="3E7599"/>
                          </a:solidFill>
                          <a:effectLst/>
                        </a:rPr>
                        <a:t>C</a:t>
                      </a:r>
                      <a:endParaRPr lang="en-US" sz="1800" b="1" dirty="0">
                        <a:solidFill>
                          <a:srgbClr val="3E7599"/>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smtClean="0">
                          <a:solidFill>
                            <a:srgbClr val="3E7599"/>
                          </a:solidFill>
                          <a:effectLst/>
                        </a:rPr>
                        <a:t>Connect</a:t>
                      </a:r>
                      <a:r>
                        <a:rPr lang="en-US" sz="1800" dirty="0" smtClean="0">
                          <a:effectLst/>
                        </a:rPr>
                        <a:t> with the person</a:t>
                      </a:r>
                      <a:endParaRPr lang="en-US" sz="1800" dirty="0">
                        <a:effectLst/>
                        <a:latin typeface="Calibri"/>
                        <a:ea typeface="Calibri"/>
                        <a:cs typeface="Times New Roman"/>
                      </a:endParaRPr>
                    </a:p>
                  </a:txBody>
                  <a:tcPr marL="68580" marR="68580" marT="0" marB="0"/>
                </a:tc>
              </a:tr>
              <a:tr h="370840">
                <a:tc>
                  <a:txBody>
                    <a:bodyPr/>
                    <a:lstStyle/>
                    <a:p>
                      <a:pPr marL="0" marR="0" algn="ctr">
                        <a:lnSpc>
                          <a:spcPct val="115000"/>
                        </a:lnSpc>
                        <a:spcBef>
                          <a:spcPts val="0"/>
                        </a:spcBef>
                        <a:spcAft>
                          <a:spcPts val="0"/>
                        </a:spcAft>
                      </a:pPr>
                      <a:r>
                        <a:rPr lang="en-US" sz="1800" b="1" dirty="0">
                          <a:solidFill>
                            <a:srgbClr val="3E7599"/>
                          </a:solidFill>
                          <a:effectLst/>
                        </a:rPr>
                        <a:t>U</a:t>
                      </a:r>
                      <a:r>
                        <a:rPr lang="en-US" sz="1800" dirty="0">
                          <a:effectLst/>
                        </a:rPr>
                        <a:t>nit</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a:solidFill>
                            <a:srgbClr val="3E7599"/>
                          </a:solidFill>
                          <a:effectLst/>
                        </a:rPr>
                        <a:t>U</a:t>
                      </a:r>
                      <a:endParaRPr lang="en-US" sz="1800" b="1" dirty="0">
                        <a:solidFill>
                          <a:srgbClr val="3E7599"/>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a:solidFill>
                            <a:srgbClr val="3E7599"/>
                          </a:solidFill>
                          <a:effectLst/>
                        </a:rPr>
                        <a:t>Understand</a:t>
                      </a:r>
                      <a:r>
                        <a:rPr lang="en-US" sz="1800" dirty="0">
                          <a:effectLst/>
                        </a:rPr>
                        <a:t> the way </a:t>
                      </a:r>
                      <a:r>
                        <a:rPr lang="en-US" sz="1800" dirty="0" smtClean="0">
                          <a:effectLst/>
                        </a:rPr>
                        <a:t>forward together</a:t>
                      </a:r>
                      <a:endParaRPr lang="en-US"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8467768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a:t>WHAT IS THE ICU PROGRAM</a:t>
            </a:r>
            <a:r>
              <a:rPr lang="en-US" dirty="0" smtClean="0"/>
              <a:t>?</a:t>
            </a:r>
            <a:endParaRPr lang="en-US" dirty="0"/>
          </a:p>
        </p:txBody>
      </p:sp>
      <p:sp>
        <p:nvSpPr>
          <p:cNvPr id="9" name="TextBox 8"/>
          <p:cNvSpPr txBox="1"/>
          <p:nvPr/>
        </p:nvSpPr>
        <p:spPr>
          <a:xfrm>
            <a:off x="457630" y="1387389"/>
            <a:ext cx="8162495" cy="2585323"/>
          </a:xfrm>
          <a:prstGeom prst="rect">
            <a:avLst/>
          </a:prstGeom>
          <a:noFill/>
        </p:spPr>
        <p:txBody>
          <a:bodyPr wrap="square" rtlCol="0">
            <a:spAutoFit/>
          </a:bodyPr>
          <a:lstStyle/>
          <a:p>
            <a:pPr>
              <a:lnSpc>
                <a:spcPct val="90000"/>
              </a:lnSpc>
            </a:pPr>
            <a:r>
              <a:rPr lang="en-US" dirty="0"/>
              <a:t>The ICU concept was developed in 2011 at DuPont by European and U.S. members of their Integrated Health Services (Employee Assistance Program and Occupational Medicine) team in support of two of their core values: Respect for People and Safety and Health.</a:t>
            </a:r>
          </a:p>
          <a:p>
            <a:pPr>
              <a:lnSpc>
                <a:spcPct val="90000"/>
              </a:lnSpc>
            </a:pPr>
            <a:endParaRPr lang="en-US" dirty="0"/>
          </a:p>
          <a:p>
            <a:pPr>
              <a:lnSpc>
                <a:spcPct val="90000"/>
              </a:lnSpc>
            </a:pPr>
            <a:r>
              <a:rPr lang="en-US" dirty="0"/>
              <a:t>The ICU video has been delivered to DuPont’s 70,000 employees worldwide to support an emotionally safe workplace. </a:t>
            </a:r>
          </a:p>
          <a:p>
            <a:pPr>
              <a:lnSpc>
                <a:spcPct val="90000"/>
              </a:lnSpc>
            </a:pPr>
            <a:endParaRPr lang="en-US" dirty="0"/>
          </a:p>
          <a:p>
            <a:pPr>
              <a:lnSpc>
                <a:spcPct val="90000"/>
              </a:lnSpc>
            </a:pPr>
            <a:r>
              <a:rPr lang="en-US" dirty="0"/>
              <a:t>DuPont generously donated the ICU concept to the Partnership for Workplace Mental Health to create a universal version that we can adopt.</a:t>
            </a:r>
          </a:p>
        </p:txBody>
      </p:sp>
      <p:sp>
        <p:nvSpPr>
          <p:cNvPr id="2" name="Slide Number Placeholder 1"/>
          <p:cNvSpPr>
            <a:spLocks noGrp="1"/>
          </p:cNvSpPr>
          <p:nvPr>
            <p:ph type="sldNum" sz="quarter" idx="12"/>
          </p:nvPr>
        </p:nvSpPr>
        <p:spPr/>
        <p:txBody>
          <a:bodyPr/>
          <a:lstStyle/>
          <a:p>
            <a:fld id="{89F1543C-68EC-0F4F-840A-9694DEBC7C51}" type="slidenum">
              <a:rPr lang="en-US" smtClean="0"/>
              <a:t>4</a:t>
            </a:fld>
            <a:endParaRPr lang="en-US"/>
          </a:p>
        </p:txBody>
      </p:sp>
    </p:spTree>
    <p:extLst>
      <p:ext uri="{BB962C8B-B14F-4D97-AF65-F5344CB8AC3E}">
        <p14:creationId xmlns:p14="http://schemas.microsoft.com/office/powerpoint/2010/main" val="1846776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BUSINESS CASE FOR THE ICU PROGRAM</a:t>
            </a:r>
            <a:endParaRPr lang="en-US" dirty="0"/>
          </a:p>
        </p:txBody>
      </p:sp>
      <p:sp>
        <p:nvSpPr>
          <p:cNvPr id="9" name="TextBox 8"/>
          <p:cNvSpPr txBox="1"/>
          <p:nvPr/>
        </p:nvSpPr>
        <p:spPr>
          <a:xfrm>
            <a:off x="457630" y="1387389"/>
            <a:ext cx="8162495" cy="2757037"/>
          </a:xfrm>
          <a:prstGeom prst="rect">
            <a:avLst/>
          </a:prstGeom>
          <a:noFill/>
        </p:spPr>
        <p:txBody>
          <a:bodyPr wrap="square" rtlCol="0">
            <a:spAutoFit/>
          </a:bodyPr>
          <a:lstStyle/>
          <a:p>
            <a:pPr>
              <a:lnSpc>
                <a:spcPct val="80000"/>
              </a:lnSpc>
            </a:pPr>
            <a:r>
              <a:rPr lang="en-US" dirty="0"/>
              <a:t>Emotional distress affects business through the connection between mental and emotional health and productivity.</a:t>
            </a:r>
          </a:p>
          <a:p>
            <a:pPr>
              <a:lnSpc>
                <a:spcPct val="80000"/>
              </a:lnSpc>
            </a:pPr>
            <a:endParaRPr lang="en-US" dirty="0"/>
          </a:p>
          <a:p>
            <a:pPr>
              <a:lnSpc>
                <a:spcPct val="80000"/>
              </a:lnSpc>
            </a:pPr>
            <a:r>
              <a:rPr lang="en-US" dirty="0"/>
              <a:t>Emotional distress does not mean a mental illness exists, but distress can still negatively affect performance; left unaddressed, performance can worsen.</a:t>
            </a:r>
          </a:p>
          <a:p>
            <a:pPr>
              <a:lnSpc>
                <a:spcPct val="80000"/>
              </a:lnSpc>
            </a:pPr>
            <a:endParaRPr lang="en-US" dirty="0"/>
          </a:p>
          <a:p>
            <a:pPr>
              <a:lnSpc>
                <a:spcPct val="80000"/>
              </a:lnSpc>
            </a:pPr>
            <a:r>
              <a:rPr lang="en-US" dirty="0"/>
              <a:t>Excessive demands resulting in stress may contribute to difficulty managing emotions, focusing attention, making decisions, and thinking clearly or objectively.</a:t>
            </a:r>
            <a:r>
              <a:rPr lang="en-US" baseline="30000" dirty="0"/>
              <a:t>1</a:t>
            </a:r>
          </a:p>
          <a:p>
            <a:pPr>
              <a:lnSpc>
                <a:spcPct val="80000"/>
              </a:lnSpc>
            </a:pPr>
            <a:endParaRPr lang="en-US" dirty="0"/>
          </a:p>
          <a:p>
            <a:pPr>
              <a:lnSpc>
                <a:spcPct val="80000"/>
              </a:lnSpc>
            </a:pPr>
            <a:r>
              <a:rPr lang="en-US" dirty="0"/>
              <a:t>Reduced distress can lead to enhanced resilience, strengths in employee satisfaction, recruitment and retention, absence reduction, work engagement, productivity, and financial performance.</a:t>
            </a:r>
            <a:r>
              <a:rPr lang="en-US" baseline="30000" dirty="0"/>
              <a:t>2</a:t>
            </a:r>
          </a:p>
        </p:txBody>
      </p:sp>
      <p:sp>
        <p:nvSpPr>
          <p:cNvPr id="2" name="Slide Number Placeholder 1"/>
          <p:cNvSpPr>
            <a:spLocks noGrp="1"/>
          </p:cNvSpPr>
          <p:nvPr>
            <p:ph type="sldNum" sz="quarter" idx="12"/>
          </p:nvPr>
        </p:nvSpPr>
        <p:spPr/>
        <p:txBody>
          <a:bodyPr/>
          <a:lstStyle/>
          <a:p>
            <a:fld id="{89F1543C-68EC-0F4F-840A-9694DEBC7C51}" type="slidenum">
              <a:rPr lang="en-US" smtClean="0"/>
              <a:t>5</a:t>
            </a:fld>
            <a:endParaRPr lang="en-US"/>
          </a:p>
        </p:txBody>
      </p:sp>
    </p:spTree>
    <p:extLst>
      <p:ext uri="{BB962C8B-B14F-4D97-AF65-F5344CB8AC3E}">
        <p14:creationId xmlns:p14="http://schemas.microsoft.com/office/powerpoint/2010/main" val="18467768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a:t>BUSINESS CASE FOR THE ICU </a:t>
            </a:r>
            <a:r>
              <a:rPr lang="en-US" dirty="0" smtClean="0"/>
              <a:t>PROGRAM</a:t>
            </a:r>
            <a:endParaRPr lang="en-US" dirty="0"/>
          </a:p>
        </p:txBody>
      </p:sp>
      <p:sp>
        <p:nvSpPr>
          <p:cNvPr id="9" name="TextBox 8"/>
          <p:cNvSpPr txBox="1"/>
          <p:nvPr/>
        </p:nvSpPr>
        <p:spPr>
          <a:xfrm>
            <a:off x="457630" y="1387389"/>
            <a:ext cx="8162495" cy="2502223"/>
          </a:xfrm>
          <a:prstGeom prst="rect">
            <a:avLst/>
          </a:prstGeom>
          <a:noFill/>
        </p:spPr>
        <p:txBody>
          <a:bodyPr wrap="square" rtlCol="0">
            <a:spAutoFit/>
          </a:bodyPr>
          <a:lstStyle/>
          <a:p>
            <a:pPr>
              <a:lnSpc>
                <a:spcPct val="90000"/>
              </a:lnSpc>
            </a:pPr>
            <a:r>
              <a:rPr lang="en-US" dirty="0"/>
              <a:t>A total of 25% of the adults in the United States experience mental illness in a given year.</a:t>
            </a:r>
            <a:r>
              <a:rPr lang="en-US" baseline="30000" dirty="0"/>
              <a:t>3</a:t>
            </a:r>
          </a:p>
          <a:p>
            <a:pPr>
              <a:lnSpc>
                <a:spcPct val="90000"/>
              </a:lnSpc>
            </a:pPr>
            <a:endParaRPr lang="en-US" baseline="30000" dirty="0"/>
          </a:p>
          <a:p>
            <a:pPr>
              <a:lnSpc>
                <a:spcPct val="90000"/>
              </a:lnSpc>
            </a:pPr>
            <a:r>
              <a:rPr lang="en-US" dirty="0"/>
              <a:t>Mental illnesses cause more days of work loss and impairment than physical ailments such as arthritis, asthma, back pain, diabetes, hypertension, and heart disease.</a:t>
            </a:r>
            <a:r>
              <a:rPr lang="en-US" baseline="30000" dirty="0"/>
              <a:t>4</a:t>
            </a:r>
            <a:endParaRPr lang="en-US" dirty="0"/>
          </a:p>
          <a:p>
            <a:pPr>
              <a:lnSpc>
                <a:spcPct val="90000"/>
              </a:lnSpc>
            </a:pPr>
            <a:endParaRPr lang="en-US" dirty="0"/>
          </a:p>
          <a:p>
            <a:pPr>
              <a:lnSpc>
                <a:spcPct val="90000"/>
              </a:lnSpc>
            </a:pPr>
            <a:r>
              <a:rPr lang="en-US" dirty="0"/>
              <a:t>Mental illness short-term disability claims are growing by 10% annually.</a:t>
            </a:r>
            <a:r>
              <a:rPr lang="en-US" baseline="30000" dirty="0"/>
              <a:t>5</a:t>
            </a:r>
            <a:endParaRPr lang="en-US" dirty="0"/>
          </a:p>
          <a:p>
            <a:pPr>
              <a:lnSpc>
                <a:spcPct val="90000"/>
              </a:lnSpc>
            </a:pPr>
            <a:endParaRPr lang="en-US" dirty="0"/>
          </a:p>
          <a:p>
            <a:pPr>
              <a:lnSpc>
                <a:spcPct val="90000"/>
              </a:lnSpc>
            </a:pPr>
            <a:r>
              <a:rPr lang="en-US" dirty="0"/>
              <a:t>Discrimination charges against employers show the greatest increase in nonvisible disabilities such as anxiety, bipolar disorder, manic depression, PTSD, and depression.</a:t>
            </a:r>
            <a:r>
              <a:rPr lang="en-US" baseline="30000" dirty="0"/>
              <a:t>6</a:t>
            </a:r>
          </a:p>
        </p:txBody>
      </p:sp>
      <p:sp>
        <p:nvSpPr>
          <p:cNvPr id="2" name="Slide Number Placeholder 1"/>
          <p:cNvSpPr>
            <a:spLocks noGrp="1"/>
          </p:cNvSpPr>
          <p:nvPr>
            <p:ph type="sldNum" sz="quarter" idx="12"/>
          </p:nvPr>
        </p:nvSpPr>
        <p:spPr/>
        <p:txBody>
          <a:bodyPr/>
          <a:lstStyle/>
          <a:p>
            <a:fld id="{89F1543C-68EC-0F4F-840A-9694DEBC7C51}" type="slidenum">
              <a:rPr lang="en-US" smtClean="0"/>
              <a:t>6</a:t>
            </a:fld>
            <a:endParaRPr lang="en-US"/>
          </a:p>
        </p:txBody>
      </p:sp>
    </p:spTree>
    <p:extLst>
      <p:ext uri="{BB962C8B-B14F-4D97-AF65-F5344CB8AC3E}">
        <p14:creationId xmlns:p14="http://schemas.microsoft.com/office/powerpoint/2010/main" val="1846776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a:t>BUSINESS CASE FOR THE ICU </a:t>
            </a:r>
            <a:r>
              <a:rPr lang="en-US" dirty="0" smtClean="0"/>
              <a:t>PROGRAM</a:t>
            </a:r>
            <a:endParaRPr lang="en-US" dirty="0"/>
          </a:p>
        </p:txBody>
      </p:sp>
      <p:sp>
        <p:nvSpPr>
          <p:cNvPr id="9" name="TextBox 8"/>
          <p:cNvSpPr txBox="1"/>
          <p:nvPr/>
        </p:nvSpPr>
        <p:spPr>
          <a:xfrm>
            <a:off x="457630" y="1387389"/>
            <a:ext cx="8162495" cy="590931"/>
          </a:xfrm>
          <a:prstGeom prst="rect">
            <a:avLst/>
          </a:prstGeom>
          <a:noFill/>
        </p:spPr>
        <p:txBody>
          <a:bodyPr wrap="square" rtlCol="0">
            <a:spAutoFit/>
          </a:bodyPr>
          <a:lstStyle/>
          <a:p>
            <a:pPr>
              <a:lnSpc>
                <a:spcPct val="90000"/>
              </a:lnSpc>
            </a:pPr>
            <a:r>
              <a:rPr lang="en-US" dirty="0"/>
              <a:t>What untreated—or poorly treated—emotional distress or mental illness can look like in work performance and productivity.</a:t>
            </a:r>
          </a:p>
        </p:txBody>
      </p:sp>
      <p:sp>
        <p:nvSpPr>
          <p:cNvPr id="2" name="Slide Number Placeholder 1"/>
          <p:cNvSpPr>
            <a:spLocks noGrp="1"/>
          </p:cNvSpPr>
          <p:nvPr>
            <p:ph type="sldNum" sz="quarter" idx="12"/>
          </p:nvPr>
        </p:nvSpPr>
        <p:spPr/>
        <p:txBody>
          <a:bodyPr/>
          <a:lstStyle/>
          <a:p>
            <a:fld id="{89F1543C-68EC-0F4F-840A-9694DEBC7C51}" type="slidenum">
              <a:rPr lang="en-US" smtClean="0"/>
              <a:t>7</a:t>
            </a:fld>
            <a:endParaRPr lang="en-US"/>
          </a:p>
        </p:txBody>
      </p:sp>
      <p:graphicFrame>
        <p:nvGraphicFramePr>
          <p:cNvPr id="10" name="Group 33"/>
          <p:cNvGraphicFramePr>
            <a:graphicFrameLocks noGrp="1"/>
          </p:cNvGraphicFramePr>
          <p:nvPr>
            <p:extLst>
              <p:ext uri="{D42A27DB-BD31-4B8C-83A1-F6EECF244321}">
                <p14:modId xmlns:p14="http://schemas.microsoft.com/office/powerpoint/2010/main" val="2182111943"/>
              </p:ext>
            </p:extLst>
          </p:nvPr>
        </p:nvGraphicFramePr>
        <p:xfrm>
          <a:off x="473396" y="2267716"/>
          <a:ext cx="8153400" cy="3343275"/>
        </p:xfrm>
        <a:graphic>
          <a:graphicData uri="http://schemas.openxmlformats.org/drawingml/2006/table">
            <a:tbl>
              <a:tblPr/>
              <a:tblGrid>
                <a:gridCol w="2743200"/>
                <a:gridCol w="228600"/>
                <a:gridCol w="51816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Calibri" pitchFamily="34" charset="0"/>
                          <a:cs typeface="Arial" charset="0"/>
                        </a:rPr>
                        <a:t>Symptoms of distress</a:t>
                      </a:r>
                    </a:p>
                  </a:txBody>
                  <a:tcPr horzOverflow="overflow">
                    <a:lnL>
                      <a:noFill/>
                    </a:lnL>
                    <a:lnR>
                      <a:noFill/>
                    </a:lnR>
                    <a:lnT>
                      <a:noFill/>
                    </a:lnT>
                    <a:lnB>
                      <a:noFill/>
                    </a:lnB>
                    <a:lnTlToBr>
                      <a:noFill/>
                    </a:lnTlToBr>
                    <a:lnBlToTr>
                      <a:noFill/>
                    </a:lnBlToTr>
                    <a:solidFill>
                      <a:srgbClr val="3E75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Calibri" pitchFamily="34" charset="0"/>
                          <a:cs typeface="Arial" charset="0"/>
                        </a:rPr>
                        <a:t>=</a:t>
                      </a:r>
                    </a:p>
                  </a:txBody>
                  <a:tcPr horzOverflow="overflow">
                    <a:lnL>
                      <a:noFill/>
                    </a:lnL>
                    <a:lnR>
                      <a:noFill/>
                    </a:lnR>
                    <a:lnT>
                      <a:noFill/>
                    </a:lnT>
                    <a:lnB>
                      <a:noFill/>
                    </a:lnB>
                    <a:lnTlToBr>
                      <a:noFill/>
                    </a:lnTlToBr>
                    <a:lnBlToTr>
                      <a:noFill/>
                    </a:lnBlToTr>
                    <a:solidFill>
                      <a:srgbClr val="3E75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Calibri" pitchFamily="34" charset="0"/>
                          <a:cs typeface="Arial" charset="0"/>
                        </a:rPr>
                        <a:t>Signs that affect work productivity</a:t>
                      </a:r>
                    </a:p>
                  </a:txBody>
                  <a:tcPr horzOverflow="overflow">
                    <a:lnL>
                      <a:noFill/>
                    </a:lnL>
                    <a:lnR>
                      <a:noFill/>
                    </a:lnR>
                    <a:lnT>
                      <a:noFill/>
                    </a:lnT>
                    <a:lnB>
                      <a:noFill/>
                    </a:lnB>
                    <a:lnTlToBr>
                      <a:noFill/>
                    </a:lnTlToBr>
                    <a:lnBlToTr>
                      <a:noFill/>
                    </a:lnBlToTr>
                    <a:solidFill>
                      <a:srgbClr val="3E7599"/>
                    </a:solidFill>
                  </a:tcPr>
                </a:tc>
              </a:tr>
              <a:tr h="371475">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Sleep problems</a:t>
                      </a:r>
                      <a:endParaRPr kumimoji="0" lang="en-US" sz="1800" b="0" i="0" u="none" strike="noStrike" cap="none" normalizeH="0" baseline="0" dirty="0" smtClean="0">
                        <a:ln>
                          <a:noFill/>
                        </a:ln>
                        <a:solidFill>
                          <a:srgbClr val="000000"/>
                        </a:solidFill>
                        <a:effectLst/>
                        <a:latin typeface="Arial" charset="0"/>
                        <a:cs typeface="Arial" charset="0"/>
                      </a:endParaRPr>
                    </a:p>
                  </a:txBody>
                  <a:tcPr horzOverflow="overflow">
                    <a:lnL>
                      <a:noFill/>
                    </a:lnL>
                    <a:lnR>
                      <a:noFill/>
                    </a:lnR>
                    <a:lnT>
                      <a:noFill/>
                    </a:lnT>
                    <a:lnB>
                      <a:noFill/>
                    </a:lnB>
                    <a:lnTlToBr>
                      <a:noFill/>
                    </a:lnTlToBr>
                    <a:lnBlToTr>
                      <a:noFill/>
                    </a:lnBlToTr>
                    <a:solidFill>
                      <a:srgbClr val="CBCBCB"/>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a:t>
                      </a:r>
                      <a:endParaRPr kumimoji="0" lang="en-US" sz="1800" b="0" i="0" u="none" strike="noStrike" cap="none" normalizeH="0" baseline="0" dirty="0" smtClean="0">
                        <a:ln>
                          <a:noFill/>
                        </a:ln>
                        <a:solidFill>
                          <a:srgbClr val="000000"/>
                        </a:solidFill>
                        <a:effectLst/>
                        <a:latin typeface="Arial" charset="0"/>
                        <a:cs typeface="Arial" charset="0"/>
                      </a:endParaRPr>
                    </a:p>
                  </a:txBody>
                  <a:tcPr horzOverflow="overflow">
                    <a:lnL>
                      <a:noFill/>
                    </a:lnL>
                    <a:lnR>
                      <a:noFill/>
                    </a:lnR>
                    <a:lnT>
                      <a:noFill/>
                    </a:lnT>
                    <a:lnB>
                      <a:noFill/>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Lower quality work, lateness to work</a:t>
                      </a:r>
                    </a:p>
                  </a:txBody>
                  <a:tcPr horzOverflow="overflow">
                    <a:lnL>
                      <a:noFill/>
                    </a:lnL>
                    <a:lnR>
                      <a:noFill/>
                    </a:lnR>
                    <a:lnT>
                      <a:noFill/>
                    </a:lnT>
                    <a:lnB>
                      <a:noFill/>
                    </a:lnB>
                    <a:lnTlToBr>
                      <a:noFill/>
                    </a:lnTlToBr>
                    <a:lnBlToTr>
                      <a:noFill/>
                    </a:lnBlToTr>
                    <a:solidFill>
                      <a:srgbClr val="CBCBCB"/>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Lack of concentration</a:t>
                      </a:r>
                    </a:p>
                  </a:txBody>
                  <a:tcPr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a:t>
                      </a:r>
                    </a:p>
                  </a:txBody>
                  <a:tcPr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Procrastination, more accidents on the job</a:t>
                      </a:r>
                    </a:p>
                  </a:txBody>
                  <a:tcPr horzOverflow="overflow">
                    <a:lnL>
                      <a:noFill/>
                    </a:lnL>
                    <a:lnR>
                      <a:noFill/>
                    </a:lnR>
                    <a:lnT>
                      <a:noFill/>
                    </a:lnT>
                    <a:lnB>
                      <a:noFill/>
                    </a:lnB>
                    <a:lnTlToBr>
                      <a:noFill/>
                    </a:lnTlToBr>
                    <a:lnBlToTr>
                      <a:noFill/>
                    </a:lnBlToTr>
                    <a:solidFill>
                      <a:srgbClr val="E7E7E7"/>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Slowed thoughts</a:t>
                      </a:r>
                    </a:p>
                  </a:txBody>
                  <a:tcPr horzOverflow="overflow">
                    <a:lnL>
                      <a:noFill/>
                    </a:lnL>
                    <a:lnR>
                      <a:noFill/>
                    </a:lnR>
                    <a:lnT>
                      <a:noFill/>
                    </a:lnT>
                    <a:lnB>
                      <a:noFill/>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a:t>
                      </a:r>
                    </a:p>
                  </a:txBody>
                  <a:tcPr horzOverflow="overflow">
                    <a:lnL>
                      <a:noFill/>
                    </a:lnL>
                    <a:lnR>
                      <a:noFill/>
                    </a:lnR>
                    <a:lnT>
                      <a:noFill/>
                    </a:lnT>
                    <a:lnB>
                      <a:noFill/>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Indecision or trouble making decisions</a:t>
                      </a:r>
                    </a:p>
                  </a:txBody>
                  <a:tcPr horzOverflow="overflow">
                    <a:lnL>
                      <a:noFill/>
                    </a:lnL>
                    <a:lnR>
                      <a:noFill/>
                    </a:lnR>
                    <a:lnT>
                      <a:noFill/>
                    </a:lnT>
                    <a:lnB>
                      <a:noFill/>
                    </a:lnB>
                    <a:lnTlToBr>
                      <a:noFill/>
                    </a:lnTlToBr>
                    <a:lnBlToTr>
                      <a:noFill/>
                    </a:lnBlToTr>
                    <a:solidFill>
                      <a:srgbClr val="CBCBCB"/>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Aches and pains</a:t>
                      </a:r>
                    </a:p>
                  </a:txBody>
                  <a:tcPr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a:t>
                      </a:r>
                    </a:p>
                  </a:txBody>
                  <a:tcPr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Trips to the doctor, increased healthcare costs</a:t>
                      </a:r>
                    </a:p>
                  </a:txBody>
                  <a:tcPr horzOverflow="overflow">
                    <a:lnL>
                      <a:noFill/>
                    </a:lnL>
                    <a:lnR>
                      <a:noFill/>
                    </a:lnR>
                    <a:lnT>
                      <a:noFill/>
                    </a:lnT>
                    <a:lnB>
                      <a:noFill/>
                    </a:lnB>
                    <a:lnTlToBr>
                      <a:noFill/>
                    </a:lnTlToBr>
                    <a:lnBlToTr>
                      <a:noFill/>
                    </a:lnBlToTr>
                    <a:solidFill>
                      <a:srgbClr val="E7E7E7"/>
                    </a:solidFill>
                  </a:tcPr>
                </a:tc>
              </a:tr>
              <a:tr h="371475">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Forgetfulness</a:t>
                      </a:r>
                    </a:p>
                  </a:txBody>
                  <a:tcPr horzOverflow="overflow">
                    <a:lnL>
                      <a:noFill/>
                    </a:lnL>
                    <a:lnR>
                      <a:noFill/>
                    </a:lnR>
                    <a:lnT>
                      <a:noFill/>
                    </a:lnT>
                    <a:lnB>
                      <a:noFill/>
                    </a:lnB>
                    <a:lnTlToBr>
                      <a:noFill/>
                    </a:lnTlToBr>
                    <a:lnBlToTr>
                      <a:noFill/>
                    </a:lnBlToTr>
                    <a:solidFill>
                      <a:srgbClr val="CBCBCB"/>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a:t>
                      </a:r>
                    </a:p>
                  </a:txBody>
                  <a:tcPr horzOverflow="overflow">
                    <a:lnL>
                      <a:noFill/>
                    </a:lnL>
                    <a:lnR>
                      <a:noFill/>
                    </a:lnR>
                    <a:lnT>
                      <a:noFill/>
                    </a:lnT>
                    <a:lnB>
                      <a:noFill/>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Poor quality work</a:t>
                      </a:r>
                    </a:p>
                  </a:txBody>
                  <a:tcPr horzOverflow="overflow">
                    <a:lnL>
                      <a:noFill/>
                    </a:lnL>
                    <a:lnR>
                      <a:noFill/>
                    </a:lnR>
                    <a:lnT>
                      <a:noFill/>
                    </a:lnT>
                    <a:lnB>
                      <a:noFill/>
                    </a:lnB>
                    <a:lnTlToBr>
                      <a:noFill/>
                    </a:lnTlToBr>
                    <a:lnBlToTr>
                      <a:noFill/>
                    </a:lnBlToTr>
                    <a:solidFill>
                      <a:srgbClr val="CBCBCB"/>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Self-medication</a:t>
                      </a:r>
                    </a:p>
                  </a:txBody>
                  <a:tcPr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a:t>
                      </a:r>
                    </a:p>
                  </a:txBody>
                  <a:tcPr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Missed deadlines, absenteeism</a:t>
                      </a:r>
                    </a:p>
                  </a:txBody>
                  <a:tcPr horzOverflow="overflow">
                    <a:lnL>
                      <a:noFill/>
                    </a:lnL>
                    <a:lnR>
                      <a:noFill/>
                    </a:lnR>
                    <a:lnT>
                      <a:noFill/>
                    </a:lnT>
                    <a:lnB>
                      <a:noFill/>
                    </a:lnB>
                    <a:lnTlToBr>
                      <a:noFill/>
                    </a:lnTlToBr>
                    <a:lnBlToTr>
                      <a:noFill/>
                    </a:lnBlToTr>
                    <a:solidFill>
                      <a:srgbClr val="E7E7E7"/>
                    </a:solidFill>
                  </a:tcPr>
                </a:tc>
              </a:tr>
              <a:tr h="371475">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Irritability or tearfulness</a:t>
                      </a:r>
                    </a:p>
                  </a:txBody>
                  <a:tcPr horzOverflow="overflow">
                    <a:lnL>
                      <a:noFill/>
                    </a:lnL>
                    <a:lnR>
                      <a:noFill/>
                    </a:lnR>
                    <a:lnT>
                      <a:noFill/>
                    </a:lnT>
                    <a:lnB>
                      <a:noFill/>
                    </a:lnB>
                    <a:lnTlToBr>
                      <a:noFill/>
                    </a:lnTlToBr>
                    <a:lnBlToTr>
                      <a:noFill/>
                    </a:lnBlToTr>
                    <a:solidFill>
                      <a:srgbClr val="CBCBCB"/>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a:t>
                      </a:r>
                    </a:p>
                  </a:txBody>
                  <a:tcPr horzOverflow="overflow">
                    <a:lnL>
                      <a:noFill/>
                    </a:lnL>
                    <a:lnR>
                      <a:noFill/>
                    </a:lnR>
                    <a:lnT>
                      <a:noFill/>
                    </a:lnT>
                    <a:lnB>
                      <a:noFill/>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Poor relationships with coworkers, boss, or clients</a:t>
                      </a:r>
                    </a:p>
                  </a:txBody>
                  <a:tcPr horzOverflow="overflow">
                    <a:lnL>
                      <a:noFill/>
                    </a:lnL>
                    <a:lnR>
                      <a:noFill/>
                    </a:lnR>
                    <a:lnT>
                      <a:noFill/>
                    </a:lnT>
                    <a:lnB>
                      <a:noFill/>
                    </a:lnB>
                    <a:lnTlToBr>
                      <a:noFill/>
                    </a:lnTlToBr>
                    <a:lnBlToTr>
                      <a:noFill/>
                    </a:lnBlToTr>
                    <a:solidFill>
                      <a:srgbClr val="CBCBCB"/>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Low motivation or morale</a:t>
                      </a:r>
                    </a:p>
                  </a:txBody>
                  <a:tcPr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a:t>
                      </a:r>
                    </a:p>
                  </a:txBody>
                  <a:tcPr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Presenteeism</a:t>
                      </a:r>
                    </a:p>
                  </a:txBody>
                  <a:tcPr horzOverflow="overflow">
                    <a:lnL>
                      <a:noFill/>
                    </a:lnL>
                    <a:lnR>
                      <a:noFill/>
                    </a:lnR>
                    <a:lnT>
                      <a:noFill/>
                    </a:lnT>
                    <a:lnB>
                      <a:noFill/>
                    </a:lnB>
                    <a:lnTlToBr>
                      <a:noFill/>
                    </a:lnTlToBr>
                    <a:lnBlToTr>
                      <a:noFill/>
                    </a:lnBlToTr>
                    <a:solidFill>
                      <a:srgbClr val="E7E7E7"/>
                    </a:solidFill>
                  </a:tcPr>
                </a:tc>
              </a:tr>
            </a:tbl>
          </a:graphicData>
        </a:graphic>
      </p:graphicFrame>
    </p:spTree>
    <p:extLst>
      <p:ext uri="{BB962C8B-B14F-4D97-AF65-F5344CB8AC3E}">
        <p14:creationId xmlns:p14="http://schemas.microsoft.com/office/powerpoint/2010/main" val="39830970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a:t>BUSINESS CASE FOR THE ICU </a:t>
            </a:r>
            <a:r>
              <a:rPr lang="en-US" dirty="0" smtClean="0"/>
              <a:t>PROGRAM</a:t>
            </a:r>
            <a:endParaRPr lang="en-US" dirty="0"/>
          </a:p>
        </p:txBody>
      </p:sp>
      <p:sp>
        <p:nvSpPr>
          <p:cNvPr id="9" name="TextBox 8"/>
          <p:cNvSpPr txBox="1"/>
          <p:nvPr/>
        </p:nvSpPr>
        <p:spPr>
          <a:xfrm>
            <a:off x="457630" y="1387389"/>
            <a:ext cx="8162495" cy="3222421"/>
          </a:xfrm>
          <a:prstGeom prst="rect">
            <a:avLst/>
          </a:prstGeom>
          <a:noFill/>
        </p:spPr>
        <p:txBody>
          <a:bodyPr wrap="square" rtlCol="0">
            <a:spAutoFit/>
          </a:bodyPr>
          <a:lstStyle/>
          <a:p>
            <a:r>
              <a:rPr lang="en-US" dirty="0"/>
              <a:t>Why don’t people speak up when they see others in distress</a:t>
            </a:r>
            <a:r>
              <a:rPr lang="en-US" dirty="0" smtClean="0"/>
              <a:t>?</a:t>
            </a:r>
          </a:p>
          <a:p>
            <a:endParaRPr lang="en-US" dirty="0"/>
          </a:p>
          <a:p>
            <a:pPr marL="342900" indent="-342900">
              <a:buFont typeface="Arial" pitchFamily="34" charset="0"/>
              <a:buChar char="•"/>
            </a:pPr>
            <a:r>
              <a:rPr lang="en-US" dirty="0"/>
              <a:t>Fear of invading privacy </a:t>
            </a:r>
          </a:p>
          <a:p>
            <a:pPr marL="342900" indent="-342900">
              <a:buFont typeface="Arial" pitchFamily="34" charset="0"/>
              <a:buChar char="•"/>
            </a:pPr>
            <a:r>
              <a:rPr lang="en-US" dirty="0"/>
              <a:t>A perception that it is not allowed or not businesslike to reach out</a:t>
            </a:r>
          </a:p>
          <a:p>
            <a:pPr marL="342900" indent="-342900">
              <a:buFont typeface="Arial" pitchFamily="34" charset="0"/>
              <a:buChar char="•"/>
            </a:pPr>
            <a:r>
              <a:rPr lang="en-US" dirty="0"/>
              <a:t>A lack of comfort and not knowing how</a:t>
            </a:r>
          </a:p>
          <a:p>
            <a:pPr>
              <a:lnSpc>
                <a:spcPct val="90000"/>
              </a:lnSpc>
            </a:pPr>
            <a:endParaRPr lang="en-US" dirty="0"/>
          </a:p>
          <a:p>
            <a:pPr>
              <a:lnSpc>
                <a:spcPct val="90000"/>
              </a:lnSpc>
            </a:pPr>
            <a:r>
              <a:rPr lang="en-US" dirty="0"/>
              <a:t>Why don’t people seek help on their own</a:t>
            </a:r>
            <a:r>
              <a:rPr lang="en-US" dirty="0" smtClean="0"/>
              <a:t>?</a:t>
            </a:r>
          </a:p>
          <a:p>
            <a:pPr>
              <a:lnSpc>
                <a:spcPct val="90000"/>
              </a:lnSpc>
            </a:pPr>
            <a:endParaRPr lang="en-US" dirty="0"/>
          </a:p>
          <a:p>
            <a:pPr marL="342900" indent="-342900">
              <a:lnSpc>
                <a:spcPct val="90000"/>
              </a:lnSpc>
              <a:buFont typeface="Arial" pitchFamily="34" charset="0"/>
              <a:buChar char="•"/>
            </a:pPr>
            <a:r>
              <a:rPr lang="en-US" dirty="0"/>
              <a:t>They don’t want to admit that they are unwell.</a:t>
            </a:r>
          </a:p>
          <a:p>
            <a:pPr marL="342900" indent="-342900">
              <a:lnSpc>
                <a:spcPct val="90000"/>
              </a:lnSpc>
              <a:buFont typeface="Arial" pitchFamily="34" charset="0"/>
              <a:buChar char="•"/>
            </a:pPr>
            <a:r>
              <a:rPr lang="en-US" dirty="0"/>
              <a:t>They are afraid that it will adversely affect their work status.</a:t>
            </a:r>
          </a:p>
          <a:p>
            <a:pPr marL="342900" indent="-342900">
              <a:lnSpc>
                <a:spcPct val="90000"/>
              </a:lnSpc>
              <a:buFont typeface="Arial" pitchFamily="34" charset="0"/>
              <a:buChar char="•"/>
            </a:pPr>
            <a:r>
              <a:rPr lang="en-US" dirty="0"/>
              <a:t>They are embarrassed due to stigma about emotional distress and mental illness.</a:t>
            </a:r>
          </a:p>
          <a:p>
            <a:pPr marL="342900" indent="-342900">
              <a:lnSpc>
                <a:spcPct val="90000"/>
              </a:lnSpc>
              <a:buFont typeface="Arial" pitchFamily="34" charset="0"/>
              <a:buChar char="•"/>
            </a:pPr>
            <a:r>
              <a:rPr lang="en-US" dirty="0"/>
              <a:t>They feel alone.</a:t>
            </a:r>
          </a:p>
        </p:txBody>
      </p:sp>
      <p:sp>
        <p:nvSpPr>
          <p:cNvPr id="2" name="Slide Number Placeholder 1"/>
          <p:cNvSpPr>
            <a:spLocks noGrp="1"/>
          </p:cNvSpPr>
          <p:nvPr>
            <p:ph type="sldNum" sz="quarter" idx="12"/>
          </p:nvPr>
        </p:nvSpPr>
        <p:spPr/>
        <p:txBody>
          <a:bodyPr/>
          <a:lstStyle/>
          <a:p>
            <a:fld id="{89F1543C-68EC-0F4F-840A-9694DEBC7C51}" type="slidenum">
              <a:rPr lang="en-US" smtClean="0"/>
              <a:t>8</a:t>
            </a:fld>
            <a:endParaRPr lang="en-US"/>
          </a:p>
        </p:txBody>
      </p:sp>
    </p:spTree>
    <p:extLst>
      <p:ext uri="{BB962C8B-B14F-4D97-AF65-F5344CB8AC3E}">
        <p14:creationId xmlns:p14="http://schemas.microsoft.com/office/powerpoint/2010/main" val="17723922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U Powerpoint Templates_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5" name="Group 4"/>
          <p:cNvGrpSpPr/>
          <p:nvPr/>
        </p:nvGrpSpPr>
        <p:grpSpPr>
          <a:xfrm>
            <a:off x="6573994" y="320571"/>
            <a:ext cx="1022655" cy="549015"/>
            <a:chOff x="1555940" y="1979452"/>
            <a:chExt cx="2642808" cy="1418798"/>
          </a:xfrm>
        </p:grpSpPr>
        <p:sp>
          <p:nvSpPr>
            <p:cNvPr id="6" name="Rectangle 5"/>
            <p:cNvSpPr/>
            <p:nvPr/>
          </p:nvSpPr>
          <p:spPr>
            <a:xfrm>
              <a:off x="1555940" y="1979452"/>
              <a:ext cx="2642808" cy="1418798"/>
            </a:xfrm>
            <a:prstGeom prst="rect">
              <a:avLst/>
            </a:prstGeom>
            <a:no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55940" y="2052729"/>
              <a:ext cx="2642808" cy="1272601"/>
            </a:xfrm>
            <a:prstGeom prst="rect">
              <a:avLst/>
            </a:prstGeom>
            <a:noFill/>
          </p:spPr>
          <p:txBody>
            <a:bodyPr wrap="square" rtlCol="0">
              <a:spAutoFit/>
            </a:bodyPr>
            <a:lstStyle/>
            <a:p>
              <a:pPr algn="ctr"/>
              <a:r>
                <a:rPr lang="en-US" sz="1000"/>
                <a:t> Your Logo Here</a:t>
              </a:r>
              <a:br>
                <a:rPr lang="en-US" sz="1000"/>
              </a:br>
              <a:r>
                <a:rPr lang="en-US" sz="800" i="1"/>
                <a:t>(Not to exceed size of orange box)</a:t>
              </a:r>
            </a:p>
          </p:txBody>
        </p:sp>
      </p:grpSp>
      <p:sp>
        <p:nvSpPr>
          <p:cNvPr id="8" name="TextBox 7"/>
          <p:cNvSpPr txBox="1"/>
          <p:nvPr/>
        </p:nvSpPr>
        <p:spPr>
          <a:xfrm>
            <a:off x="457630" y="506362"/>
            <a:ext cx="6258076" cy="369332"/>
          </a:xfrm>
          <a:prstGeom prst="rect">
            <a:avLst/>
          </a:prstGeom>
          <a:noFill/>
        </p:spPr>
        <p:txBody>
          <a:bodyPr wrap="square" rtlCol="0">
            <a:spAutoFit/>
          </a:bodyPr>
          <a:lstStyle/>
          <a:p>
            <a:r>
              <a:rPr lang="en-US" dirty="0" smtClean="0"/>
              <a:t>EMBRACE THE ICU CONCEPT</a:t>
            </a:r>
            <a:endParaRPr lang="en-US" dirty="0"/>
          </a:p>
        </p:txBody>
      </p:sp>
      <p:sp>
        <p:nvSpPr>
          <p:cNvPr id="9" name="TextBox 8"/>
          <p:cNvSpPr txBox="1"/>
          <p:nvPr/>
        </p:nvSpPr>
        <p:spPr>
          <a:xfrm>
            <a:off x="457630" y="1387389"/>
            <a:ext cx="8162495" cy="3000821"/>
          </a:xfrm>
          <a:prstGeom prst="rect">
            <a:avLst/>
          </a:prstGeom>
          <a:noFill/>
        </p:spPr>
        <p:txBody>
          <a:bodyPr wrap="square" rtlCol="0">
            <a:spAutoFit/>
          </a:bodyPr>
          <a:lstStyle/>
          <a:p>
            <a:pPr>
              <a:lnSpc>
                <a:spcPct val="90000"/>
              </a:lnSpc>
            </a:pPr>
            <a:r>
              <a:rPr lang="en-US" dirty="0"/>
              <a:t>We have programs and resources that can help employees; the challenge is getting people to access them. </a:t>
            </a:r>
          </a:p>
          <a:p>
            <a:pPr>
              <a:lnSpc>
                <a:spcPct val="90000"/>
              </a:lnSpc>
            </a:pPr>
            <a:endParaRPr lang="en-US" dirty="0"/>
          </a:p>
          <a:p>
            <a:pPr>
              <a:lnSpc>
                <a:spcPct val="90000"/>
              </a:lnSpc>
            </a:pPr>
            <a:r>
              <a:rPr lang="en-US" dirty="0"/>
              <a:t>The ICU Program will help us promote our resources and encourage people to use them. </a:t>
            </a:r>
          </a:p>
          <a:p>
            <a:pPr>
              <a:lnSpc>
                <a:spcPct val="90000"/>
              </a:lnSpc>
            </a:pPr>
            <a:endParaRPr lang="en-US" dirty="0"/>
          </a:p>
          <a:p>
            <a:pPr>
              <a:lnSpc>
                <a:spcPct val="90000"/>
              </a:lnSpc>
            </a:pPr>
            <a:r>
              <a:rPr lang="en-US" dirty="0"/>
              <a:t>We can make our workplace a supportive community by allowing employees to reduce distress by simply talking with someone.</a:t>
            </a:r>
            <a:r>
              <a:rPr lang="en-US" baseline="30000" dirty="0"/>
              <a:t>7</a:t>
            </a:r>
          </a:p>
          <a:p>
            <a:pPr>
              <a:lnSpc>
                <a:spcPct val="90000"/>
              </a:lnSpc>
            </a:pPr>
            <a:endParaRPr lang="en-US" dirty="0"/>
          </a:p>
          <a:p>
            <a:pPr>
              <a:lnSpc>
                <a:spcPct val="80000"/>
              </a:lnSpc>
            </a:pPr>
            <a:r>
              <a:rPr lang="en-US" dirty="0"/>
              <a:t>We can implement an internal awareness program quickly with resources we already provide.</a:t>
            </a:r>
          </a:p>
          <a:p>
            <a:pPr>
              <a:lnSpc>
                <a:spcPct val="80000"/>
              </a:lnSpc>
            </a:pPr>
            <a:endParaRPr lang="en-US" dirty="0"/>
          </a:p>
        </p:txBody>
      </p:sp>
      <p:sp>
        <p:nvSpPr>
          <p:cNvPr id="2" name="Slide Number Placeholder 1"/>
          <p:cNvSpPr>
            <a:spLocks noGrp="1"/>
          </p:cNvSpPr>
          <p:nvPr>
            <p:ph type="sldNum" sz="quarter" idx="12"/>
          </p:nvPr>
        </p:nvSpPr>
        <p:spPr/>
        <p:txBody>
          <a:bodyPr/>
          <a:lstStyle/>
          <a:p>
            <a:fld id="{89F1543C-68EC-0F4F-840A-9694DEBC7C51}" type="slidenum">
              <a:rPr lang="en-US" smtClean="0"/>
              <a:t>9</a:t>
            </a:fld>
            <a:endParaRPr lang="en-US"/>
          </a:p>
        </p:txBody>
      </p:sp>
    </p:spTree>
    <p:extLst>
      <p:ext uri="{BB962C8B-B14F-4D97-AF65-F5344CB8AC3E}">
        <p14:creationId xmlns:p14="http://schemas.microsoft.com/office/powerpoint/2010/main" val="30224753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TotalTime>
  <Words>1972</Words>
  <Application>Microsoft Office PowerPoint</Application>
  <PresentationFormat>On-screen Show (4:3)</PresentationFormat>
  <Paragraphs>297</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Mary Claire Kraft</cp:lastModifiedBy>
  <cp:revision>22</cp:revision>
  <cp:lastPrinted>2015-01-28T22:36:31Z</cp:lastPrinted>
  <dcterms:created xsi:type="dcterms:W3CDTF">2015-01-28T17:17:36Z</dcterms:created>
  <dcterms:modified xsi:type="dcterms:W3CDTF">2015-02-02T18:12:46Z</dcterms:modified>
</cp:coreProperties>
</file>